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342" r:id="rId7"/>
    <p:sldId id="261" r:id="rId8"/>
    <p:sldId id="331" r:id="rId9"/>
    <p:sldId id="33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341" r:id="rId20"/>
    <p:sldId id="273" r:id="rId21"/>
    <p:sldId id="274" r:id="rId22"/>
    <p:sldId id="275" r:id="rId23"/>
    <p:sldId id="276" r:id="rId24"/>
    <p:sldId id="334" r:id="rId25"/>
    <p:sldId id="343" r:id="rId26"/>
    <p:sldId id="277" r:id="rId27"/>
    <p:sldId id="283" r:id="rId28"/>
    <p:sldId id="347" r:id="rId29"/>
    <p:sldId id="350" r:id="rId30"/>
    <p:sldId id="351" r:id="rId31"/>
    <p:sldId id="352" r:id="rId32"/>
    <p:sldId id="353" r:id="rId33"/>
    <p:sldId id="354" r:id="rId34"/>
    <p:sldId id="355" r:id="rId35"/>
    <p:sldId id="356" r:id="rId36"/>
    <p:sldId id="349" r:id="rId37"/>
    <p:sldId id="335" r:id="rId38"/>
    <p:sldId id="345" r:id="rId39"/>
    <p:sldId id="346" r:id="rId40"/>
    <p:sldId id="344" r:id="rId41"/>
    <p:sldId id="286" r:id="rId42"/>
    <p:sldId id="324" r:id="rId43"/>
    <p:sldId id="325" r:id="rId44"/>
    <p:sldId id="348" r:id="rId45"/>
    <p:sldId id="281" r:id="rId46"/>
    <p:sldId id="282" r:id="rId47"/>
    <p:sldId id="330" r:id="rId48"/>
    <p:sldId id="284" r:id="rId49"/>
    <p:sldId id="326" r:id="rId50"/>
    <p:sldId id="327" r:id="rId51"/>
    <p:sldId id="328" r:id="rId52"/>
    <p:sldId id="329" r:id="rId5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ECF"/>
          </a:solidFill>
        </a:fill>
      </a:tcStyle>
    </a:wholeTbl>
    <a:band2H>
      <a:tcTxStyle/>
      <a:tcStyle>
        <a:tcBdr/>
        <a:fill>
          <a:solidFill>
            <a:srgbClr val="EEF6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E2CC"/>
          </a:solidFill>
        </a:fill>
      </a:tcStyle>
    </a:wholeTbl>
    <a:band2H>
      <a:tcTxStyle/>
      <a:tcStyle>
        <a:tcBdr/>
        <a:fill>
          <a:solidFill>
            <a:srgbClr val="EAF1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CCA"/>
          </a:solidFill>
        </a:fill>
      </a:tcStyle>
    </a:wholeTbl>
    <a:band2H>
      <a:tcTxStyle/>
      <a:tcStyle>
        <a:tcBdr/>
        <a:fill>
          <a:solidFill>
            <a:srgbClr val="E7E7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104" autoAdjust="0"/>
  </p:normalViewPr>
  <p:slideViewPr>
    <p:cSldViewPr snapToGrid="0">
      <p:cViewPr varScale="1">
        <p:scale>
          <a:sx n="93" d="100"/>
          <a:sy n="93" d="100"/>
        </p:scale>
        <p:origin x="12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7" name="Shape 2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lenium.dev/documentation/webdriver/elements/locators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6" name="Shape 22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Al </a:t>
            </a:r>
            <a:r>
              <a:rPr dirty="0" err="1"/>
              <a:t>finalizar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curso</a:t>
            </a:r>
            <a:r>
              <a:rPr dirty="0"/>
              <a:t> </a:t>
            </a:r>
            <a:r>
              <a:rPr dirty="0" err="1"/>
              <a:t>los</a:t>
            </a:r>
            <a:r>
              <a:rPr dirty="0"/>
              <a:t> </a:t>
            </a:r>
            <a:r>
              <a:rPr dirty="0" err="1"/>
              <a:t>alumnos</a:t>
            </a:r>
            <a:r>
              <a:rPr dirty="0"/>
              <a:t> </a:t>
            </a:r>
            <a:r>
              <a:rPr dirty="0" err="1"/>
              <a:t>debería</a:t>
            </a:r>
            <a:r>
              <a:rPr dirty="0"/>
              <a:t>  saber </a:t>
            </a:r>
            <a:r>
              <a:rPr lang="es-ES" dirty="0"/>
              <a:t>utilizar toda la suite de herramientas </a:t>
            </a:r>
            <a:r>
              <a:rPr lang="es-ES" dirty="0" err="1"/>
              <a:t>selenium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467825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2194494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1285164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3868400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  <p:extLst>
      <p:ext uri="{BB962C8B-B14F-4D97-AF65-F5344CB8AC3E}">
        <p14:creationId xmlns:p14="http://schemas.microsoft.com/office/powerpoint/2010/main" val="1937858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  <p:extLst>
      <p:ext uri="{BB962C8B-B14F-4D97-AF65-F5344CB8AC3E}">
        <p14:creationId xmlns:p14="http://schemas.microsoft.com/office/powerpoint/2010/main" val="1663403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 finalizar el curso los alumnos debería  saber realizar todo un ciclo de pruebas de software. Incluyendo pruebas unitarias, pruebas de rendimiento y pruebas funcionales.</a:t>
            </a:r>
          </a:p>
        </p:txBody>
      </p:sp>
    </p:spTree>
    <p:extLst>
      <p:ext uri="{BB962C8B-B14F-4D97-AF65-F5344CB8AC3E}">
        <p14:creationId xmlns:p14="http://schemas.microsoft.com/office/powerpoint/2010/main" val="2415420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  <p:extLst>
      <p:ext uri="{BB962C8B-B14F-4D97-AF65-F5344CB8AC3E}">
        <p14:creationId xmlns:p14="http://schemas.microsoft.com/office/powerpoint/2010/main" val="2413211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Reference: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/>
              </a:rPr>
              <a:t>https://www.selenium.dev/documentation/webdriver/elements/locators/</a:t>
            </a:r>
          </a:p>
        </p:txBody>
      </p:sp>
    </p:spTree>
    <p:extLst>
      <p:ext uri="{BB962C8B-B14F-4D97-AF65-F5344CB8AC3E}">
        <p14:creationId xmlns:p14="http://schemas.microsoft.com/office/powerpoint/2010/main" val="3732257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348268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3" name="Shape 3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Reference:</a:t>
            </a:r>
            <a:r>
              <a:rPr lang="es-ES" dirty="0"/>
              <a:t> https://codoid.com/selenium-testing/a-complete-list-of-selenium-commands-with-examples/</a:t>
            </a:r>
          </a:p>
          <a:p>
            <a:endParaRPr u="sng" dirty="0">
              <a:solidFill>
                <a:schemeClr val="accent5"/>
              </a:solidFill>
              <a:uFill>
                <a:solidFill>
                  <a:schemeClr val="accent5"/>
                </a:solidFill>
              </a:u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3554445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"/>
          <p:cNvSpPr/>
          <p:nvPr/>
        </p:nvSpPr>
        <p:spPr>
          <a:xfrm>
            <a:off x="0" y="1"/>
            <a:ext cx="12192000" cy="1152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14" name="Line 2"/>
          <p:cNvSpPr/>
          <p:nvPr/>
        </p:nvSpPr>
        <p:spPr>
          <a:xfrm>
            <a:off x="992718" y="1565275"/>
            <a:ext cx="1020233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sp>
        <p:nvSpPr>
          <p:cNvPr id="15" name="Line 2"/>
          <p:cNvSpPr/>
          <p:nvPr/>
        </p:nvSpPr>
        <p:spPr>
          <a:xfrm>
            <a:off x="992718" y="4229100"/>
            <a:ext cx="1020233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sp>
        <p:nvSpPr>
          <p:cNvPr id="16" name="Title Text"/>
          <p:cNvSpPr txBox="1">
            <a:spLocks noGrp="1"/>
          </p:cNvSpPr>
          <p:nvPr>
            <p:ph type="title"/>
          </p:nvPr>
        </p:nvSpPr>
        <p:spPr>
          <a:xfrm>
            <a:off x="882650" y="2289231"/>
            <a:ext cx="10363201" cy="553999"/>
          </a:xfrm>
          <a:prstGeom prst="rect">
            <a:avLst/>
          </a:prstGeom>
        </p:spPr>
        <p:txBody>
          <a:bodyPr lIns="45719" tIns="45719" rIns="45719" bIns="45719" anchor="t">
            <a:normAutofit/>
          </a:bodyPr>
          <a:lstStyle>
            <a:lvl1pPr>
              <a:defRPr sz="3000">
                <a:solidFill>
                  <a:srgbClr val="93D15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80534" y="3075046"/>
            <a:ext cx="10373785" cy="4308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spcBef>
                <a:spcPts val="2600"/>
              </a:spcBef>
              <a:buClrTx/>
              <a:buSzTx/>
              <a:buNone/>
              <a:defRPr sz="2200">
                <a:solidFill>
                  <a:srgbClr val="93D151"/>
                </a:solidFill>
              </a:defRPr>
            </a:lvl1pPr>
            <a:lvl2pPr marL="757767" indent="-483129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2pPr>
            <a:lvl3pPr marL="1136968" indent="-597218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3pPr>
            <a:lvl4pPr marL="1413510" indent="-600710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4pPr>
            <a:lvl5pPr marL="1667193" indent="-579755">
              <a:spcBef>
                <a:spcPts val="2600"/>
              </a:spcBef>
              <a:buClrTx/>
              <a:defRPr sz="2200">
                <a:solidFill>
                  <a:srgbClr val="93D15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traight Connector 16"/>
          <p:cNvSpPr/>
          <p:nvPr/>
        </p:nvSpPr>
        <p:spPr>
          <a:xfrm>
            <a:off x="705643" y="680402"/>
            <a:ext cx="4636113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19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862" y="371998"/>
            <a:ext cx="1107893" cy="2328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cture 18" descr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35" y="151201"/>
            <a:ext cx="1378883" cy="8426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19" descr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4955" y="340202"/>
            <a:ext cx="1012078" cy="275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cture 6" descr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1161" y="5489107"/>
            <a:ext cx="1953685" cy="912813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7"/>
          <p:cNvSpPr/>
          <p:nvPr/>
        </p:nvSpPr>
        <p:spPr>
          <a:xfrm>
            <a:off x="0" y="6217670"/>
            <a:ext cx="12192000" cy="640331"/>
          </a:xfrm>
          <a:prstGeom prst="rect">
            <a:avLst/>
          </a:prstGeom>
          <a:solidFill>
            <a:srgbClr val="4472C4"/>
          </a:solidFill>
          <a:ln w="12700">
            <a:solidFill>
              <a:srgbClr val="32538F"/>
            </a:solidFill>
            <a:miter/>
          </a:ln>
        </p:spPr>
        <p:txBody>
          <a:bodyPr lIns="36000" tIns="36000" rIns="36000" bIns="3600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xfrm>
            <a:off x="406400" y="244248"/>
            <a:ext cx="11328400" cy="757239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1152185"/>
            <a:ext cx="11328400" cy="4914787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2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15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60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lIns="45719" tIns="45719" rIns="45719" bIns="45719" anchor="b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lIns="45719" tIns="45719" rIns="45719" bIns="45719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2400" b="1"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45719" tIns="45719" rIns="45719" bIns="45719" anchor="ctr">
            <a:normAutofit/>
          </a:bodyPr>
          <a:lstStyle>
            <a:lvl1pPr>
              <a:lnSpc>
                <a:spcPct val="90000"/>
              </a:lnSpc>
              <a:defRPr sz="44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32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1pPr>
            <a:lvl2pPr marL="718457" indent="-261257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3200">
                <a:latin typeface="+mj-lt"/>
                <a:ea typeface="+mj-ea"/>
                <a:cs typeface="+mj-cs"/>
                <a:sym typeface="Calibri"/>
              </a:defRPr>
            </a:lvl2pPr>
            <a:lvl3pPr marL="1219200" indent="-3048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3pPr>
            <a:lvl4pPr marL="1737360" indent="-36576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3200">
                <a:latin typeface="+mj-lt"/>
                <a:ea typeface="+mj-ea"/>
                <a:cs typeface="+mj-cs"/>
                <a:sym typeface="Calibri"/>
              </a:defRPr>
            </a:lvl4pPr>
            <a:lvl5pPr marL="2194560" indent="-36576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32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lnSpc>
                <a:spcPct val="90000"/>
              </a:lnSpc>
              <a:defRPr sz="3200" b="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77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lnSpc>
                <a:spcPct val="90000"/>
              </a:lnSpc>
              <a:spcBef>
                <a:spcPts val="1000"/>
              </a:spcBef>
              <a:buClrTx/>
              <a:buSz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ine 121"/>
          <p:cNvSpPr/>
          <p:nvPr/>
        </p:nvSpPr>
        <p:spPr>
          <a:xfrm>
            <a:off x="0" y="889000"/>
            <a:ext cx="12192000" cy="0"/>
          </a:xfrm>
          <a:prstGeom prst="line">
            <a:avLst/>
          </a:prstGeom>
          <a:ln w="15875">
            <a:solidFill>
              <a:srgbClr val="1D7CD6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31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584" y="32818"/>
            <a:ext cx="1557595" cy="804192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194093" y="58840"/>
            <a:ext cx="5729221" cy="3693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588435" y="1196787"/>
            <a:ext cx="11374967" cy="48928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ClrTx/>
              <a:buFont typeface="Arial"/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963084" y="4406929"/>
            <a:ext cx="10363201" cy="132344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cap="all"/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3084" y="2906715"/>
            <a:ext cx="10363201" cy="1500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2400"/>
              </a:spcBef>
              <a:buClrTx/>
              <a:buSzTx/>
              <a:buNone/>
              <a:defRPr sz="2000"/>
            </a:lvl1pPr>
            <a:lvl2pPr marL="0" indent="457200">
              <a:spcBef>
                <a:spcPts val="2400"/>
              </a:spcBef>
              <a:buClrTx/>
              <a:buSzTx/>
              <a:buNone/>
              <a:defRPr sz="2000"/>
            </a:lvl2pPr>
            <a:lvl3pPr marL="0" indent="914400">
              <a:spcBef>
                <a:spcPts val="2400"/>
              </a:spcBef>
              <a:buClrTx/>
              <a:buSzTx/>
              <a:buNone/>
              <a:defRPr sz="2000"/>
            </a:lvl3pPr>
            <a:lvl4pPr marL="0" indent="1371600">
              <a:spcBef>
                <a:spcPts val="2400"/>
              </a:spcBef>
              <a:buClrTx/>
              <a:buSzTx/>
              <a:buNone/>
              <a:defRPr sz="2000"/>
            </a:lvl4pPr>
            <a:lvl5pPr marL="0" indent="1828800">
              <a:spcBef>
                <a:spcPts val="2400"/>
              </a:spcBef>
              <a:buClrTx/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2969097" y="22007"/>
            <a:ext cx="4934176" cy="6463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88471" y="1563687"/>
            <a:ext cx="5585884" cy="45259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3300"/>
              </a:spcBef>
              <a:defRPr sz="2800"/>
            </a:lvl1pPr>
            <a:lvl2pPr>
              <a:spcBef>
                <a:spcPts val="3300"/>
              </a:spcBef>
              <a:defRPr sz="2800"/>
            </a:lvl2pPr>
            <a:lvl3pPr>
              <a:spcBef>
                <a:spcPts val="3300"/>
              </a:spcBef>
              <a:defRPr sz="2800"/>
            </a:lvl3pPr>
            <a:lvl4pPr marL="1237544" indent="-424744">
              <a:spcBef>
                <a:spcPts val="3300"/>
              </a:spcBef>
              <a:defRPr sz="2800"/>
            </a:lvl4pPr>
            <a:lvl5pPr marL="1497365" indent="-409927">
              <a:spcBef>
                <a:spcPts val="33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609600" y="1048305"/>
            <a:ext cx="10972800" cy="36933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1" y="1535112"/>
            <a:ext cx="5386918" cy="63976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2800"/>
              </a:spcBef>
              <a:buClrTx/>
              <a:buSzTx/>
              <a:buNone/>
              <a:defRPr sz="2400" b="1"/>
            </a:lvl1pPr>
            <a:lvl2pPr marL="0" indent="457200">
              <a:spcBef>
                <a:spcPts val="2800"/>
              </a:spcBef>
              <a:buClrTx/>
              <a:buSzTx/>
              <a:buNone/>
              <a:defRPr sz="2400" b="1"/>
            </a:lvl2pPr>
            <a:lvl3pPr marL="0" indent="914400">
              <a:spcBef>
                <a:spcPts val="2800"/>
              </a:spcBef>
              <a:buClrTx/>
              <a:buSzTx/>
              <a:buNone/>
              <a:defRPr sz="2400" b="1"/>
            </a:lvl3pPr>
            <a:lvl4pPr marL="0" indent="1371600">
              <a:spcBef>
                <a:spcPts val="2800"/>
              </a:spcBef>
              <a:buClrTx/>
              <a:buSzTx/>
              <a:buNone/>
              <a:defRPr sz="2400" b="1"/>
            </a:lvl4pPr>
            <a:lvl5pPr marL="0" indent="1828800">
              <a:spcBef>
                <a:spcPts val="2800"/>
              </a:spcBef>
              <a:buClrTx/>
              <a:buSz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4 Marcador de texto"/>
          <p:cNvSpPr>
            <a:spLocks noGrp="1"/>
          </p:cNvSpPr>
          <p:nvPr>
            <p:ph type="body" sz="quarter" idx="21"/>
          </p:nvPr>
        </p:nvSpPr>
        <p:spPr>
          <a:xfrm>
            <a:off x="6193373" y="1535112"/>
            <a:ext cx="5389034" cy="6397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spcBef>
                <a:spcPts val="2800"/>
              </a:spcBef>
              <a:buClrTx/>
              <a:buSzTx/>
              <a:buNone/>
              <a:defRPr sz="2400"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212022" y="22007"/>
            <a:ext cx="4934176" cy="6463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xfrm>
            <a:off x="609601" y="727218"/>
            <a:ext cx="4011085" cy="7078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xfrm>
            <a:off x="4766735" y="273107"/>
            <a:ext cx="6815668" cy="5853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3800"/>
              </a:spcBef>
              <a:defRPr sz="3200"/>
            </a:lvl1pPr>
            <a:lvl2pPr marL="575809" indent="-301171">
              <a:spcBef>
                <a:spcPts val="3800"/>
              </a:spcBef>
              <a:defRPr sz="3200"/>
            </a:lvl2pPr>
            <a:lvl3pPr marL="901700" indent="-361950">
              <a:spcBef>
                <a:spcPts val="3800"/>
              </a:spcBef>
              <a:defRPr sz="3200"/>
            </a:lvl3pPr>
            <a:lvl4pPr marL="1249680" indent="-436880">
              <a:spcBef>
                <a:spcPts val="3800"/>
              </a:spcBef>
              <a:defRPr sz="3200"/>
            </a:lvl4pPr>
            <a:lvl5pPr marL="1509078" indent="-421640">
              <a:spcBef>
                <a:spcPts val="38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3 Marcador de texto"/>
          <p:cNvSpPr>
            <a:spLocks noGrp="1"/>
          </p:cNvSpPr>
          <p:nvPr>
            <p:ph type="body" sz="half" idx="21"/>
          </p:nvPr>
        </p:nvSpPr>
        <p:spPr>
          <a:xfrm>
            <a:off x="609601" y="1435104"/>
            <a:ext cx="4011085" cy="46910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2389716" y="4967228"/>
            <a:ext cx="7315201" cy="4001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95" name="2 Marcador de posición de imagen"/>
          <p:cNvSpPr>
            <a:spLocks noGrp="1"/>
          </p:cNvSpPr>
          <p:nvPr>
            <p:ph type="pic" sz="half" idx="21"/>
          </p:nvPr>
        </p:nvSpPr>
        <p:spPr>
          <a:xfrm>
            <a:off x="2389716" y="612775"/>
            <a:ext cx="7315201" cy="4114800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367339"/>
            <a:ext cx="7315201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21"/>
          <p:cNvSpPr/>
          <p:nvPr/>
        </p:nvSpPr>
        <p:spPr>
          <a:xfrm>
            <a:off x="0" y="889000"/>
            <a:ext cx="12192000" cy="0"/>
          </a:xfrm>
          <a:prstGeom prst="line">
            <a:avLst/>
          </a:prstGeom>
          <a:ln w="15875">
            <a:solidFill>
              <a:srgbClr val="1D7CD6"/>
            </a:solidFill>
          </a:ln>
        </p:spPr>
        <p:txBody>
          <a:bodyPr lIns="36000" tIns="36000" rIns="36000" bIns="36000"/>
          <a:lstStyle/>
          <a:p>
            <a:endParaRPr/>
          </a:p>
        </p:txBody>
      </p:sp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0506584" y="32818"/>
            <a:ext cx="1557595" cy="804192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9923" y="6637338"/>
            <a:ext cx="231278" cy="214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1097280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rgbClr val="0099CC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73050" marR="0" indent="-273050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82083" marR="0" indent="-30744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919798" marR="0" indent="-380048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95070" marR="0" indent="-382270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–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14563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19135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3707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28279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285173" marR="0" indent="-368935" algn="l" defTabSz="9144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selenium.dev/selenium-i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elenium.dev/selenium-ide/docs/en/api/command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Freeform: Shape 70"/>
          <p:cNvSpPr/>
          <p:nvPr/>
        </p:nvSpPr>
        <p:spPr>
          <a:xfrm>
            <a:off x="-1" y="-1"/>
            <a:ext cx="12188954" cy="6265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7447"/>
                </a:lnTo>
                <a:lnTo>
                  <a:pt x="21599" y="17447"/>
                </a:lnTo>
                <a:cubicBezTo>
                  <a:pt x="18588" y="20056"/>
                  <a:pt x="14851" y="21600"/>
                  <a:pt x="10803" y="21600"/>
                </a:cubicBezTo>
                <a:cubicBezTo>
                  <a:pt x="6754" y="21600"/>
                  <a:pt x="3017" y="20056"/>
                  <a:pt x="6" y="17447"/>
                </a:cubicBezTo>
                <a:lnTo>
                  <a:pt x="0" y="17442"/>
                </a:lnTo>
                <a:close/>
              </a:path>
            </a:pathLst>
          </a:custGeom>
          <a:solidFill>
            <a:srgbClr val="D9D9D9">
              <a:alpha val="62000"/>
            </a:srgb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pic>
        <p:nvPicPr>
          <p:cNvPr id="220" name="Picture 2" descr="Picture 2"/>
          <p:cNvPicPr>
            <a:picLocks noChangeAspect="1"/>
          </p:cNvPicPr>
          <p:nvPr/>
        </p:nvPicPr>
        <p:blipFill>
          <a:blip r:embed="rId2"/>
          <a:srcRect t="1444" b="3854"/>
          <a:stretch>
            <a:fillRect/>
          </a:stretch>
        </p:blipFill>
        <p:spPr>
          <a:xfrm>
            <a:off x="0" y="10"/>
            <a:ext cx="12192001" cy="6003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7161"/>
                </a:lnTo>
                <a:lnTo>
                  <a:pt x="6" y="17168"/>
                </a:lnTo>
                <a:cubicBezTo>
                  <a:pt x="3017" y="19952"/>
                  <a:pt x="6755" y="21600"/>
                  <a:pt x="10804" y="21600"/>
                </a:cubicBezTo>
                <a:cubicBezTo>
                  <a:pt x="14600" y="21600"/>
                  <a:pt x="18123" y="20151"/>
                  <a:pt x="21029" y="17676"/>
                </a:cubicBezTo>
                <a:lnTo>
                  <a:pt x="21600" y="17169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ctangle 4"/>
          <p:cNvSpPr/>
          <p:nvPr/>
        </p:nvSpPr>
        <p:spPr>
          <a:xfrm>
            <a:off x="901147" y="1637155"/>
            <a:ext cx="10383375" cy="369334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254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255" name="Content Placeholder 1"/>
          <p:cNvSpPr txBox="1"/>
          <p:nvPr/>
        </p:nvSpPr>
        <p:spPr>
          <a:xfrm>
            <a:off x="953197" y="1178275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 b="1"/>
            </a:pPr>
            <a:r>
              <a:rPr dirty="0" err="1"/>
              <a:t>Introducción</a:t>
            </a:r>
            <a:r>
              <a:rPr dirty="0"/>
              <a:t> a Selenium. 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Utilizando</a:t>
            </a:r>
            <a:r>
              <a:rPr dirty="0"/>
              <a:t> Selenium IDE.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Opciones</a:t>
            </a:r>
            <a:r>
              <a:rPr dirty="0"/>
              <a:t> de </a:t>
            </a:r>
            <a:r>
              <a:rPr dirty="0" err="1"/>
              <a:t>rastreo</a:t>
            </a:r>
            <a:r>
              <a:rPr dirty="0"/>
              <a:t> y </a:t>
            </a:r>
            <a:r>
              <a:rPr dirty="0" err="1"/>
              <a:t>trazas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Expresiones</a:t>
            </a:r>
            <a:r>
              <a:rPr dirty="0"/>
              <a:t> </a:t>
            </a:r>
            <a:r>
              <a:rPr dirty="0" err="1"/>
              <a:t>regulares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6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IDE es una extensión de Chrome, Firefox y Edge que facilita la grabación y reproducción de pruebas en el navegador.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Acceda a este enlace para instalar selenium IDE.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/>
              </a:rPr>
              <a:t>https://www.selenium.dev/selenium-ide/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Una vez instalado el plugin podemos crear un proyecto haciendo click en “Record a new test in new project”: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6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475" y="2569925"/>
            <a:ext cx="6879050" cy="3907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6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Una vez instalado el plugin podemos crear un proyecto: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6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222" y="1774782"/>
            <a:ext cx="8285556" cy="46396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7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Introducimos la url inicial del proyecto y hacemos click en “Start Recording”: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7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94" y="1661222"/>
            <a:ext cx="8739655" cy="48856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7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Introducimos la url inicial del proyecto: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7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291" y="1963839"/>
            <a:ext cx="7469417" cy="4393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Añadir un nombre al test: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28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527" y="1616622"/>
            <a:ext cx="8541189" cy="474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A </a:t>
            </a:r>
            <a:r>
              <a:rPr dirty="0" err="1"/>
              <a:t>continuación</a:t>
            </a:r>
            <a:r>
              <a:rPr dirty="0"/>
              <a:t> </a:t>
            </a:r>
            <a:r>
              <a:rPr dirty="0" err="1"/>
              <a:t>vemos</a:t>
            </a:r>
            <a:r>
              <a:rPr dirty="0"/>
              <a:t> los </a:t>
            </a:r>
            <a:r>
              <a:rPr dirty="0" err="1"/>
              <a:t>diferentes</a:t>
            </a:r>
            <a:r>
              <a:rPr dirty="0"/>
              <a:t> </a:t>
            </a:r>
            <a:r>
              <a:rPr dirty="0" err="1"/>
              <a:t>comandos</a:t>
            </a:r>
            <a:r>
              <a:rPr dirty="0"/>
              <a:t> de </a:t>
            </a:r>
            <a:r>
              <a:rPr dirty="0" err="1"/>
              <a:t>ejecución</a:t>
            </a:r>
            <a:r>
              <a:rPr dirty="0"/>
              <a:t>, y </a:t>
            </a:r>
            <a:r>
              <a:rPr dirty="0" err="1"/>
              <a:t>haciendo</a:t>
            </a:r>
            <a:r>
              <a:rPr dirty="0"/>
              <a:t> click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botón</a:t>
            </a:r>
            <a:r>
              <a:rPr dirty="0"/>
              <a:t> de play es </a:t>
            </a:r>
            <a:r>
              <a:rPr dirty="0" err="1"/>
              <a:t>posible</a:t>
            </a:r>
            <a:r>
              <a:rPr dirty="0"/>
              <a:t> </a:t>
            </a:r>
            <a:r>
              <a:rPr dirty="0" err="1"/>
              <a:t>reproducir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test.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28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Grabación y utilización de casos de prueba</a:t>
            </a:r>
          </a:p>
        </p:txBody>
      </p:sp>
      <p:pic>
        <p:nvPicPr>
          <p:cNvPr id="2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24" y="1633040"/>
            <a:ext cx="7581359" cy="425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9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dirty="0"/>
              <a:t>Los </a:t>
            </a:r>
            <a:r>
              <a:rPr sz="1600" dirty="0" err="1"/>
              <a:t>comandos</a:t>
            </a:r>
            <a:r>
              <a:rPr sz="1600" dirty="0"/>
              <a:t> son </a:t>
            </a:r>
            <a:r>
              <a:rPr sz="1600" dirty="0" err="1"/>
              <a:t>esencial</a:t>
            </a:r>
            <a:r>
              <a:rPr sz="1600" dirty="0"/>
              <a:t> </a:t>
            </a:r>
            <a:r>
              <a:rPr sz="1600" dirty="0" err="1"/>
              <a:t>en</a:t>
            </a:r>
            <a:r>
              <a:rPr sz="1600" dirty="0"/>
              <a:t> Selenium IDE. </a:t>
            </a:r>
            <a:r>
              <a:rPr sz="1600" dirty="0" err="1"/>
              <a:t>Estos</a:t>
            </a:r>
            <a:r>
              <a:rPr sz="1600" dirty="0"/>
              <a:t> </a:t>
            </a:r>
            <a:r>
              <a:rPr sz="1600" dirty="0" err="1"/>
              <a:t>pueden</a:t>
            </a:r>
            <a:r>
              <a:rPr sz="1600" dirty="0"/>
              <a:t> </a:t>
            </a:r>
            <a:r>
              <a:rPr sz="1600" dirty="0" err="1"/>
              <a:t>tener</a:t>
            </a:r>
            <a:r>
              <a:rPr sz="1600" dirty="0"/>
              <a:t> hasta un </a:t>
            </a:r>
            <a:r>
              <a:rPr sz="1600" dirty="0" err="1"/>
              <a:t>máximo</a:t>
            </a:r>
            <a:r>
              <a:rPr sz="1600" dirty="0"/>
              <a:t> de dos </a:t>
            </a:r>
            <a:r>
              <a:rPr sz="1600" dirty="0" err="1"/>
              <a:t>parámetros</a:t>
            </a:r>
            <a:r>
              <a:rPr sz="1600" dirty="0"/>
              <a:t> “target” y “value”. </a:t>
            </a:r>
            <a:r>
              <a:rPr sz="1600" dirty="0" err="1"/>
              <a:t>Dichos</a:t>
            </a:r>
            <a:r>
              <a:rPr sz="1600" dirty="0"/>
              <a:t> </a:t>
            </a:r>
            <a:r>
              <a:rPr sz="1600" dirty="0" err="1"/>
              <a:t>parámetros</a:t>
            </a:r>
            <a:r>
              <a:rPr sz="1600" dirty="0"/>
              <a:t> no se </a:t>
            </a:r>
            <a:r>
              <a:rPr sz="1600" dirty="0" err="1"/>
              <a:t>requieren</a:t>
            </a:r>
            <a:r>
              <a:rPr sz="1600" dirty="0"/>
              <a:t> </a:t>
            </a:r>
            <a:r>
              <a:rPr sz="1600" dirty="0" err="1"/>
              <a:t>todo</a:t>
            </a:r>
            <a:r>
              <a:rPr sz="1600" dirty="0"/>
              <a:t> </a:t>
            </a:r>
            <a:r>
              <a:rPr sz="1600" dirty="0" err="1"/>
              <a:t>el</a:t>
            </a:r>
            <a:r>
              <a:rPr sz="1600" dirty="0"/>
              <a:t> </a:t>
            </a:r>
            <a:r>
              <a:rPr sz="1600" dirty="0" err="1"/>
              <a:t>tiempo</a:t>
            </a:r>
            <a:r>
              <a:rPr sz="1600" dirty="0"/>
              <a:t>, </a:t>
            </a:r>
            <a:r>
              <a:rPr sz="1600" dirty="0" err="1"/>
              <a:t>esto</a:t>
            </a:r>
            <a:r>
              <a:rPr sz="1600" dirty="0"/>
              <a:t> </a:t>
            </a:r>
            <a:r>
              <a:rPr sz="1600" dirty="0" err="1"/>
              <a:t>dependerá</a:t>
            </a:r>
            <a:r>
              <a:rPr sz="1600" dirty="0"/>
              <a:t> del </a:t>
            </a:r>
            <a:r>
              <a:rPr sz="1600" dirty="0" err="1"/>
              <a:t>tipo</a:t>
            </a:r>
            <a:r>
              <a:rPr sz="1600" dirty="0"/>
              <a:t> de </a:t>
            </a:r>
            <a:r>
              <a:rPr sz="1600" dirty="0" err="1"/>
              <a:t>comando</a:t>
            </a:r>
            <a:r>
              <a:rPr sz="1600" dirty="0"/>
              <a:t>.</a:t>
            </a:r>
          </a:p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b="1" dirty="0"/>
              <a:t>Hay 3 </a:t>
            </a:r>
            <a:r>
              <a:rPr sz="1600" b="1" dirty="0" err="1"/>
              <a:t>tipos</a:t>
            </a:r>
            <a:r>
              <a:rPr sz="1600" b="1" dirty="0"/>
              <a:t> de </a:t>
            </a:r>
            <a:r>
              <a:rPr sz="1600" b="1" dirty="0" err="1"/>
              <a:t>comandos</a:t>
            </a:r>
            <a:r>
              <a:rPr sz="1600" b="1" dirty="0"/>
              <a:t>:</a:t>
            </a:r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/>
              <a:t>Actions: </a:t>
            </a:r>
            <a:r>
              <a:rPr sz="1500" dirty="0" err="1"/>
              <a:t>Comandos</a:t>
            </a:r>
            <a:r>
              <a:rPr sz="1500" dirty="0"/>
              <a:t> que </a:t>
            </a:r>
            <a:r>
              <a:rPr sz="1500" dirty="0" err="1"/>
              <a:t>interactúan</a:t>
            </a:r>
            <a:r>
              <a:rPr sz="1500" dirty="0"/>
              <a:t> </a:t>
            </a:r>
            <a:r>
              <a:rPr sz="1500" dirty="0" err="1"/>
              <a:t>directamente</a:t>
            </a:r>
            <a:r>
              <a:rPr sz="1500" dirty="0"/>
              <a:t> con los </a:t>
            </a:r>
            <a:r>
              <a:rPr sz="1500" dirty="0" err="1"/>
              <a:t>elementos</a:t>
            </a:r>
            <a:r>
              <a:rPr sz="1500" dirty="0"/>
              <a:t> de la </a:t>
            </a:r>
            <a:r>
              <a:rPr sz="1500" dirty="0" err="1"/>
              <a:t>página</a:t>
            </a:r>
            <a:r>
              <a:rPr sz="1500" dirty="0"/>
              <a:t>. </a:t>
            </a:r>
            <a:r>
              <a:rPr sz="1500" dirty="0" err="1"/>
              <a:t>Ejemplo</a:t>
            </a:r>
            <a:r>
              <a:rPr sz="1500" dirty="0"/>
              <a:t>: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comando</a:t>
            </a:r>
            <a:r>
              <a:rPr sz="1500" dirty="0"/>
              <a:t> “click” </a:t>
            </a:r>
            <a:r>
              <a:rPr sz="1500" dirty="0" err="1"/>
              <a:t>permite</a:t>
            </a:r>
            <a:r>
              <a:rPr sz="1500" dirty="0"/>
              <a:t> </a:t>
            </a:r>
            <a:r>
              <a:rPr sz="1500" dirty="0" err="1"/>
              <a:t>presionar</a:t>
            </a:r>
            <a:r>
              <a:rPr sz="1500" dirty="0"/>
              <a:t> </a:t>
            </a:r>
            <a:r>
              <a:rPr sz="1500" dirty="0" err="1"/>
              <a:t>elementos</a:t>
            </a:r>
            <a:r>
              <a:rPr sz="1500" dirty="0"/>
              <a:t>, o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comando</a:t>
            </a:r>
            <a:r>
              <a:rPr sz="1500" dirty="0"/>
              <a:t> type que </a:t>
            </a:r>
            <a:r>
              <a:rPr sz="1500" dirty="0" err="1"/>
              <a:t>permite</a:t>
            </a:r>
            <a:r>
              <a:rPr sz="1500" dirty="0"/>
              <a:t> </a:t>
            </a:r>
            <a:r>
              <a:rPr sz="1500" dirty="0" err="1"/>
              <a:t>introducir</a:t>
            </a:r>
            <a:r>
              <a:rPr sz="1500" dirty="0"/>
              <a:t> </a:t>
            </a:r>
            <a:r>
              <a:rPr sz="1500" dirty="0" err="1"/>
              <a:t>valores</a:t>
            </a:r>
            <a:r>
              <a:rPr sz="1500" dirty="0"/>
              <a:t> </a:t>
            </a:r>
            <a:r>
              <a:rPr sz="1500" dirty="0" err="1"/>
              <a:t>en</a:t>
            </a:r>
            <a:r>
              <a:rPr sz="1500" dirty="0"/>
              <a:t> un </a:t>
            </a:r>
            <a:r>
              <a:rPr sz="1500" dirty="0" err="1"/>
              <a:t>cuadro</a:t>
            </a:r>
            <a:r>
              <a:rPr sz="1500" dirty="0"/>
              <a:t> de </a:t>
            </a:r>
            <a:r>
              <a:rPr sz="1500" dirty="0" err="1"/>
              <a:t>texto</a:t>
            </a:r>
            <a:r>
              <a:rPr sz="1500" dirty="0"/>
              <a:t>.</a:t>
            </a:r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/>
              <a:t>Accessors: </a:t>
            </a:r>
            <a:r>
              <a:rPr sz="1500" dirty="0" err="1"/>
              <a:t>Comandos</a:t>
            </a:r>
            <a:r>
              <a:rPr sz="1500" dirty="0"/>
              <a:t> que </a:t>
            </a:r>
            <a:r>
              <a:rPr sz="1500" dirty="0" err="1"/>
              <a:t>permiten</a:t>
            </a:r>
            <a:r>
              <a:rPr sz="1500" dirty="0"/>
              <a:t> acceder a </a:t>
            </a:r>
            <a:r>
              <a:rPr sz="1500" dirty="0" err="1"/>
              <a:t>elementos</a:t>
            </a:r>
            <a:r>
              <a:rPr sz="1500" dirty="0"/>
              <a:t> de una </a:t>
            </a:r>
            <a:r>
              <a:rPr sz="1500" dirty="0" err="1"/>
              <a:t>página</a:t>
            </a:r>
            <a:r>
              <a:rPr sz="1500" dirty="0"/>
              <a:t>.</a:t>
            </a:r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/>
              <a:t>Assertions: </a:t>
            </a:r>
            <a:r>
              <a:rPr sz="1500" dirty="0" err="1"/>
              <a:t>Comandos</a:t>
            </a:r>
            <a:r>
              <a:rPr sz="1500" dirty="0"/>
              <a:t> que </a:t>
            </a:r>
            <a:r>
              <a:rPr sz="1500" dirty="0" err="1"/>
              <a:t>verifican</a:t>
            </a:r>
            <a:r>
              <a:rPr sz="1500" dirty="0"/>
              <a:t> </a:t>
            </a:r>
            <a:r>
              <a:rPr sz="1500" dirty="0" err="1"/>
              <a:t>sí</a:t>
            </a:r>
            <a:r>
              <a:rPr sz="1500" dirty="0"/>
              <a:t> se </a:t>
            </a:r>
            <a:r>
              <a:rPr sz="1500" dirty="0" err="1"/>
              <a:t>cumple</a:t>
            </a:r>
            <a:r>
              <a:rPr sz="1500" dirty="0"/>
              <a:t> una </a:t>
            </a:r>
            <a:r>
              <a:rPr sz="1500" dirty="0" err="1"/>
              <a:t>determinada</a:t>
            </a:r>
            <a:r>
              <a:rPr sz="1500" dirty="0"/>
              <a:t> </a:t>
            </a:r>
            <a:r>
              <a:rPr sz="1500" dirty="0" err="1"/>
              <a:t>condición</a:t>
            </a:r>
            <a:r>
              <a:rPr sz="1700" dirty="0"/>
              <a:t>.</a:t>
            </a:r>
          </a:p>
          <a:p>
            <a:pPr marL="0" indent="0" algn="ctr" defTabSz="333756">
              <a:spcBef>
                <a:spcPts val="0"/>
              </a:spcBef>
              <a:buClrTx/>
              <a:buSzTx/>
              <a:buNone/>
              <a:defRPr sz="919">
                <a:latin typeface="+mn-lt"/>
                <a:ea typeface="+mn-ea"/>
                <a:cs typeface="+mn-cs"/>
                <a:sym typeface="Helvetica"/>
              </a:defRPr>
            </a:pPr>
            <a:endParaRPr lang="es-ES" dirty="0"/>
          </a:p>
          <a:p>
            <a:pPr marL="0" indent="0" defTabSz="667512">
              <a:spcBef>
                <a:spcPts val="1400"/>
              </a:spcBef>
              <a:buSzTx/>
              <a:buNone/>
              <a:defRPr sz="1168"/>
            </a:pPr>
            <a:r>
              <a:rPr sz="1600" b="1" dirty="0"/>
              <a:t>3 </a:t>
            </a:r>
            <a:r>
              <a:rPr sz="1600" b="1" dirty="0" err="1"/>
              <a:t>Tipos</a:t>
            </a:r>
            <a:r>
              <a:rPr sz="1600" b="1" dirty="0"/>
              <a:t> de Assertions</a:t>
            </a:r>
            <a:endParaRPr lang="es-ES" sz="1600" b="1" dirty="0"/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/>
              <a:t>Assert. </a:t>
            </a:r>
            <a:r>
              <a:rPr sz="1500" dirty="0" err="1"/>
              <a:t>Cuando</a:t>
            </a:r>
            <a:r>
              <a:rPr sz="1500" dirty="0"/>
              <a:t> un </a:t>
            </a:r>
            <a:r>
              <a:rPr sz="1500" dirty="0" err="1"/>
              <a:t>comando</a:t>
            </a:r>
            <a:r>
              <a:rPr sz="1500" dirty="0"/>
              <a:t> «Assert» </a:t>
            </a:r>
            <a:r>
              <a:rPr sz="1500" dirty="0" err="1"/>
              <a:t>falla</a:t>
            </a:r>
            <a:r>
              <a:rPr sz="1500" dirty="0"/>
              <a:t>, la </a:t>
            </a:r>
            <a:r>
              <a:rPr sz="1500" dirty="0" err="1"/>
              <a:t>prueba</a:t>
            </a:r>
            <a:r>
              <a:rPr sz="1500" dirty="0"/>
              <a:t> se </a:t>
            </a:r>
            <a:r>
              <a:rPr sz="1500" dirty="0" err="1"/>
              <a:t>detiene</a:t>
            </a:r>
            <a:r>
              <a:rPr sz="1500" dirty="0"/>
              <a:t> </a:t>
            </a:r>
            <a:r>
              <a:rPr sz="1500" dirty="0" err="1"/>
              <a:t>inmediatamente</a:t>
            </a:r>
            <a:endParaRPr lang="es-ES" sz="1500" dirty="0"/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/>
              <a:t>Verify. </a:t>
            </a:r>
            <a:r>
              <a:rPr sz="1500" dirty="0" err="1"/>
              <a:t>Cuando</a:t>
            </a:r>
            <a:r>
              <a:rPr sz="1500" dirty="0"/>
              <a:t> </a:t>
            </a:r>
            <a:r>
              <a:rPr sz="1500" dirty="0" err="1"/>
              <a:t>falla</a:t>
            </a:r>
            <a:r>
              <a:rPr sz="1500" dirty="0"/>
              <a:t> un </a:t>
            </a:r>
            <a:r>
              <a:rPr sz="1500" dirty="0" err="1"/>
              <a:t>comando</a:t>
            </a:r>
            <a:r>
              <a:rPr sz="1500" dirty="0"/>
              <a:t> «Verify», Selenium IDE </a:t>
            </a:r>
            <a:r>
              <a:rPr sz="1500" dirty="0" err="1"/>
              <a:t>registra</a:t>
            </a:r>
            <a:r>
              <a:rPr sz="1500" dirty="0"/>
              <a:t> </a:t>
            </a:r>
            <a:r>
              <a:rPr sz="1500" dirty="0" err="1"/>
              <a:t>este</a:t>
            </a:r>
            <a:r>
              <a:rPr sz="1500" dirty="0"/>
              <a:t> error y </a:t>
            </a:r>
            <a:r>
              <a:rPr sz="1500" dirty="0" err="1"/>
              <a:t>continúa</a:t>
            </a:r>
            <a:r>
              <a:rPr sz="1500" dirty="0"/>
              <a:t> con la </a:t>
            </a:r>
            <a:r>
              <a:rPr sz="1500" dirty="0" err="1"/>
              <a:t>ejecución</a:t>
            </a:r>
            <a:r>
              <a:rPr sz="1500" dirty="0"/>
              <a:t> de la </a:t>
            </a:r>
            <a:r>
              <a:rPr sz="1500" dirty="0" err="1"/>
              <a:t>prueba</a:t>
            </a:r>
            <a:r>
              <a:rPr sz="1500" dirty="0"/>
              <a:t>.</a:t>
            </a:r>
            <a:endParaRPr lang="es-ES" sz="1500" dirty="0"/>
          </a:p>
          <a:p>
            <a:pPr defTabSz="667512">
              <a:spcBef>
                <a:spcPts val="1400"/>
              </a:spcBef>
              <a:buSzTx/>
              <a:buFont typeface="Wingdings" panose="05000000000000000000" pitchFamily="2" charset="2"/>
              <a:buChar char="q"/>
              <a:defRPr sz="1168"/>
            </a:pPr>
            <a:r>
              <a:rPr sz="1500" dirty="0" err="1"/>
              <a:t>WaitFor</a:t>
            </a:r>
            <a:r>
              <a:rPr sz="1500" dirty="0"/>
              <a:t>. Antes de </a:t>
            </a:r>
            <a:r>
              <a:rPr sz="1500" dirty="0" err="1"/>
              <a:t>continuar</a:t>
            </a:r>
            <a:r>
              <a:rPr sz="1500" dirty="0"/>
              <a:t> con </a:t>
            </a:r>
            <a:r>
              <a:rPr sz="1500" dirty="0" err="1"/>
              <a:t>el</a:t>
            </a:r>
            <a:r>
              <a:rPr sz="1500" dirty="0"/>
              <a:t> </a:t>
            </a:r>
            <a:r>
              <a:rPr sz="1500" dirty="0" err="1"/>
              <a:t>siguiente</a:t>
            </a:r>
            <a:r>
              <a:rPr sz="1500" dirty="0"/>
              <a:t> </a:t>
            </a:r>
            <a:r>
              <a:rPr sz="1500" dirty="0" err="1"/>
              <a:t>comando</a:t>
            </a:r>
            <a:r>
              <a:rPr sz="1500" dirty="0"/>
              <a:t>, los </a:t>
            </a:r>
            <a:r>
              <a:rPr sz="1500" dirty="0" err="1"/>
              <a:t>comandos</a:t>
            </a:r>
            <a:r>
              <a:rPr sz="1500" dirty="0"/>
              <a:t> «Wait» </a:t>
            </a:r>
            <a:r>
              <a:rPr sz="1500" dirty="0" err="1"/>
              <a:t>esperarán</a:t>
            </a:r>
            <a:r>
              <a:rPr sz="1500" dirty="0"/>
              <a:t> que una </a:t>
            </a:r>
            <a:r>
              <a:rPr sz="1500" dirty="0" err="1"/>
              <a:t>cierta</a:t>
            </a:r>
            <a:r>
              <a:rPr sz="1500" dirty="0"/>
              <a:t> </a:t>
            </a:r>
            <a:r>
              <a:rPr sz="1500" dirty="0" err="1"/>
              <a:t>condición</a:t>
            </a:r>
            <a:r>
              <a:rPr sz="1500" dirty="0"/>
              <a:t> se </a:t>
            </a:r>
            <a:r>
              <a:rPr sz="1500" dirty="0" err="1"/>
              <a:t>haga</a:t>
            </a:r>
            <a:r>
              <a:rPr sz="1500" dirty="0"/>
              <a:t> </a:t>
            </a:r>
            <a:r>
              <a:rPr sz="1500" dirty="0" err="1"/>
              <a:t>realidad</a:t>
            </a:r>
            <a:r>
              <a:rPr sz="1500" dirty="0"/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Si la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condición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hace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realidad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dentro del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período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espera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paso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pasa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Si la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condición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no se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hace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realidad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paso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falla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. El error se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registra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proceso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ejecución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prueba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realiza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al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siguiente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comando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667512" lvl="1" indent="-231775" defTabSz="333756">
              <a:spcBef>
                <a:spcPts val="0"/>
              </a:spcBef>
              <a:buClrTx/>
              <a:buFont typeface="Helvetica"/>
              <a:buChar char="•"/>
              <a:defRPr sz="919">
                <a:latin typeface="+mn-lt"/>
                <a:ea typeface="+mn-ea"/>
                <a:cs typeface="+mn-cs"/>
                <a:sym typeface="Helvetica"/>
              </a:defRPr>
            </a:pP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De forma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predeterminada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valor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tiempo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espera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establece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30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segundos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Puede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cambiar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cuadro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diálogo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Opciones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de Selenium IDE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sz="1500" dirty="0" err="1">
                <a:latin typeface="Arial" panose="020B0604020202020204" pitchFamily="34" charset="0"/>
                <a:cs typeface="Arial" panose="020B0604020202020204" pitchFamily="34" charset="0"/>
              </a:rPr>
              <a:t>ficha</a:t>
            </a:r>
            <a:r>
              <a:rPr sz="1500" dirty="0">
                <a:latin typeface="Arial" panose="020B0604020202020204" pitchFamily="34" charset="0"/>
                <a:cs typeface="Arial" panose="020B0604020202020204" pitchFamily="34" charset="0"/>
              </a:rPr>
              <a:t> General.</a:t>
            </a:r>
          </a:p>
          <a:p>
            <a:pPr marL="667512" indent="-667512" defTabSz="333756">
              <a:spcBef>
                <a:spcPts val="0"/>
              </a:spcBef>
              <a:buSzTx/>
              <a:buNone/>
              <a:tabLst>
                <a:tab pos="431800" algn="l"/>
                <a:tab pos="660400" algn="l"/>
              </a:tabLst>
              <a:defRPr sz="919">
                <a:latin typeface="+mn-lt"/>
                <a:ea typeface="+mn-ea"/>
                <a:cs typeface="+mn-cs"/>
                <a:sym typeface="Helvetica"/>
              </a:defRPr>
            </a:pPr>
            <a:endParaRPr sz="1500" dirty="0"/>
          </a:p>
        </p:txBody>
      </p:sp>
      <p:sp>
        <p:nvSpPr>
          <p:cNvPr id="291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Verificación de casos de prueba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Utilizando</a:t>
            </a:r>
            <a:r>
              <a:rPr dirty="0"/>
              <a:t> Selenium IDE</a:t>
            </a:r>
          </a:p>
        </p:txBody>
      </p:sp>
      <p:sp>
        <p:nvSpPr>
          <p:cNvPr id="29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Comandos más utilizados</a:t>
            </a: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5760" indent="-365760" algn="ctr" defTabSz="182880">
              <a:spcBef>
                <a:spcPts val="0"/>
              </a:spcBef>
              <a:buSzTx/>
              <a:buNone/>
              <a:tabLst>
                <a:tab pos="228600" algn="l"/>
                <a:tab pos="355600" algn="l"/>
              </a:tabLst>
              <a:defRPr sz="504">
                <a:latin typeface="+mn-lt"/>
                <a:ea typeface="+mn-ea"/>
                <a:cs typeface="+mn-cs"/>
                <a:sym typeface="Helvetica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7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365760">
              <a:spcBef>
                <a:spcPts val="600"/>
              </a:spcBef>
              <a:buSzTx/>
              <a:buNone/>
              <a:defRPr sz="640"/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182880">
              <a:spcBef>
                <a:spcPts val="700"/>
              </a:spcBef>
              <a:buSzTx/>
              <a:buNone/>
              <a:defRPr sz="640"/>
            </a:pP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9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Verificación de casos de prueba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A7E4F508-B174-496B-8074-2DDF99893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143" y="2056372"/>
            <a:ext cx="8529958" cy="4093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Utilizando Selenium IDE</a:t>
            </a:r>
          </a:p>
        </p:txBody>
      </p:sp>
      <p:sp>
        <p:nvSpPr>
          <p:cNvPr id="28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 err="1"/>
              <a:t>Selenium</a:t>
            </a:r>
            <a:r>
              <a:rPr lang="es-ES" dirty="0"/>
              <a:t> IDE permite exportar los test a diferentes lenguajes soportados por la plataforma.</a:t>
            </a:r>
            <a:endParaRPr dirty="0"/>
          </a:p>
        </p:txBody>
      </p:sp>
      <p:sp>
        <p:nvSpPr>
          <p:cNvPr id="286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Exportar </a:t>
            </a:r>
            <a:r>
              <a:rPr dirty="0" err="1"/>
              <a:t>casos</a:t>
            </a:r>
            <a:r>
              <a:rPr dirty="0"/>
              <a:t> de </a:t>
            </a:r>
            <a:r>
              <a:rPr dirty="0" err="1"/>
              <a:t>prueba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5C90626-DCBB-4225-BCC5-C218FFBFD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5" y="2055304"/>
            <a:ext cx="2695237" cy="36762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BA4CE8B-CDCC-4942-80DA-EAB4AF648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703" y="1974307"/>
            <a:ext cx="7455376" cy="37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3137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/>
          <p:cNvSpPr/>
          <p:nvPr/>
        </p:nvSpPr>
        <p:spPr>
          <a:xfrm>
            <a:off x="901147" y="1076190"/>
            <a:ext cx="10383375" cy="369334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223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224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 b="1"/>
            </a:pPr>
            <a:r>
              <a:rPr dirty="0" err="1"/>
              <a:t>Introducción</a:t>
            </a:r>
            <a:r>
              <a:rPr dirty="0"/>
              <a:t> a Selenium. 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Utilizando</a:t>
            </a:r>
            <a:r>
              <a:rPr dirty="0"/>
              <a:t> Selenium IDE.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Opciones</a:t>
            </a:r>
            <a:r>
              <a:rPr dirty="0"/>
              <a:t> de </a:t>
            </a:r>
            <a:r>
              <a:rPr dirty="0" err="1"/>
              <a:t>rastreo</a:t>
            </a:r>
            <a:r>
              <a:rPr dirty="0"/>
              <a:t> y </a:t>
            </a:r>
            <a:r>
              <a:rPr dirty="0" err="1"/>
              <a:t>trazas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Expresiones</a:t>
            </a:r>
            <a:r>
              <a:rPr dirty="0"/>
              <a:t> </a:t>
            </a:r>
            <a:r>
              <a:rPr dirty="0" err="1"/>
              <a:t>regulares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tangle 4"/>
          <p:cNvSpPr/>
          <p:nvPr/>
        </p:nvSpPr>
        <p:spPr>
          <a:xfrm>
            <a:off x="901147" y="1895267"/>
            <a:ext cx="10383375" cy="369333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30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308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Introducción</a:t>
            </a:r>
            <a:r>
              <a:rPr dirty="0"/>
              <a:t> Selenium.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FontTx/>
              <a:buChar char="❑"/>
              <a:defRPr sz="1600"/>
            </a:pPr>
            <a:r>
              <a:rPr lang="es-ES" dirty="0"/>
              <a:t>Utilizando </a:t>
            </a:r>
            <a:r>
              <a:rPr lang="es-ES" dirty="0" err="1"/>
              <a:t>Selenium</a:t>
            </a:r>
            <a:r>
              <a:rPr lang="es-ES" dirty="0"/>
              <a:t> IDE.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b="1" dirty="0" err="1"/>
              <a:t>Configuración</a:t>
            </a:r>
            <a:r>
              <a:rPr b="1"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Scripts de </a:t>
            </a:r>
            <a:r>
              <a:rPr dirty="0" err="1"/>
              <a:t>pruebas</a:t>
            </a:r>
            <a:r>
              <a:rPr lang="es-ES" dirty="0"/>
              <a:t>.</a:t>
            </a:r>
            <a:r>
              <a:rPr dirty="0"/>
              <a:t> 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Opciones de rastreo y trazas.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Expresiones regulares.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13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Crear un proyecto usando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.</a:t>
            </a:r>
          </a:p>
        </p:txBody>
      </p:sp>
      <p:sp>
        <p:nvSpPr>
          <p:cNvPr id="314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54" y="1537718"/>
            <a:ext cx="5485135" cy="50208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81" y="1537718"/>
            <a:ext cx="5879577" cy="5020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1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Crear un proyecto usando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</p:txBody>
      </p:sp>
      <p:sp>
        <p:nvSpPr>
          <p:cNvPr id="32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5" y="1511247"/>
            <a:ext cx="5169435" cy="4650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780" y="1511247"/>
            <a:ext cx="5153348" cy="4650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2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Configurando el por de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32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9558666-06FC-4B63-A95C-E8B43478A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06617"/>
            <a:ext cx="7243593" cy="252511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0BAA56-31D9-4E98-92D7-40FFF0057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145" y="2912580"/>
            <a:ext cx="7336905" cy="34447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2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Configurando el por de Maven.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/>
          </a:p>
        </p:txBody>
      </p:sp>
      <p:sp>
        <p:nvSpPr>
          <p:cNvPr id="32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con eclipse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7C11181-08D5-4EC8-976D-3E82C4386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807" y="1623904"/>
            <a:ext cx="6576630" cy="49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2491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tangle 4"/>
          <p:cNvSpPr/>
          <p:nvPr/>
        </p:nvSpPr>
        <p:spPr>
          <a:xfrm>
            <a:off x="901147" y="2330162"/>
            <a:ext cx="10383375" cy="369333"/>
          </a:xfrm>
          <a:prstGeom prst="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txBody>
          <a:bodyPr lIns="36000" tIns="36000" rIns="36000" bIns="36000"/>
          <a:lstStyle/>
          <a:p>
            <a:pPr algn="ctr" defTabSz="914400">
              <a:spcBef>
                <a:spcPts val="2100"/>
              </a:spcBef>
              <a:tabLst>
                <a:tab pos="6400800" algn="r"/>
                <a:tab pos="8636000" algn="r"/>
              </a:tabLst>
              <a:defRPr sz="1000"/>
            </a:pPr>
            <a:endParaRPr/>
          </a:p>
        </p:txBody>
      </p:sp>
      <p:sp>
        <p:nvSpPr>
          <p:cNvPr id="30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Índice</a:t>
            </a:r>
          </a:p>
        </p:txBody>
      </p:sp>
      <p:sp>
        <p:nvSpPr>
          <p:cNvPr id="308" name="Content Placeholder 1"/>
          <p:cNvSpPr txBox="1"/>
          <p:nvPr/>
        </p:nvSpPr>
        <p:spPr>
          <a:xfrm>
            <a:off x="953197" y="1011010"/>
            <a:ext cx="10583483" cy="554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Introducción</a:t>
            </a:r>
            <a:r>
              <a:rPr dirty="0"/>
              <a:t> Selenium.</a:t>
            </a:r>
            <a:endParaRPr lang="es-ES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FontTx/>
              <a:buChar char="❑"/>
              <a:defRPr sz="1600"/>
            </a:pPr>
            <a:r>
              <a:rPr lang="es-ES" dirty="0"/>
              <a:t>Utilizando </a:t>
            </a:r>
            <a:r>
              <a:rPr lang="es-ES" dirty="0" err="1"/>
              <a:t>Selenium</a:t>
            </a:r>
            <a:r>
              <a:rPr lang="es-ES" dirty="0"/>
              <a:t> IDE.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Configuración</a:t>
            </a:r>
            <a:r>
              <a:rPr dirty="0"/>
              <a:t> Selenium WebDriver.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b="1" dirty="0"/>
              <a:t>Scripts de </a:t>
            </a:r>
            <a:r>
              <a:rPr b="1" dirty="0" err="1"/>
              <a:t>pruebas</a:t>
            </a:r>
            <a:r>
              <a:rPr lang="es-ES" b="1" dirty="0"/>
              <a:t>.</a:t>
            </a:r>
            <a:r>
              <a:rPr b="1" dirty="0"/>
              <a:t> </a:t>
            </a:r>
            <a:endParaRPr lang="es-ES" b="1"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Opciones de rastreo y trazas.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lang="es-ES" dirty="0"/>
              <a:t>Expresiones regulares.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basadas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.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Trabajar</a:t>
            </a:r>
            <a:r>
              <a:rPr dirty="0"/>
              <a:t> con bases de </a:t>
            </a:r>
            <a:r>
              <a:rPr dirty="0" err="1"/>
              <a:t>datos</a:t>
            </a:r>
            <a:endParaRPr dirty="0"/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Multi Browser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/>
              <a:t>Selenium Grid</a:t>
            </a:r>
          </a:p>
          <a:p>
            <a:pPr marL="378900" indent="-342900" defTabSz="914400">
              <a:lnSpc>
                <a:spcPct val="150000"/>
              </a:lnSpc>
              <a:spcBef>
                <a:spcPts val="400"/>
              </a:spcBef>
              <a:buClr>
                <a:srgbClr val="A6A6A6"/>
              </a:buClr>
              <a:buSzPct val="85000"/>
              <a:buChar char="❑"/>
              <a:defRPr sz="1600"/>
            </a:pPr>
            <a:r>
              <a:rPr dirty="0" err="1"/>
              <a:t>Pruebas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</a:t>
            </a:r>
            <a:r>
              <a:rPr dirty="0" err="1"/>
              <a:t>móviles</a:t>
            </a:r>
            <a:endParaRPr sz="2000" dirty="0"/>
          </a:p>
          <a:p>
            <a:pPr marL="514350" lvl="1" indent="-514350" defTabSz="914400">
              <a:spcBef>
                <a:spcPts val="400"/>
              </a:spcBef>
              <a:buClr>
                <a:srgbClr val="000000"/>
              </a:buClr>
              <a:buSzPct val="85000"/>
              <a:buAutoNum type="romanUcPeriod"/>
              <a:defRPr sz="1200"/>
            </a:pPr>
            <a:endParaRPr sz="2000" dirty="0"/>
          </a:p>
          <a:p>
            <a:pPr defTabSz="914400">
              <a:lnSpc>
                <a:spcPct val="200000"/>
              </a:lnSpc>
              <a:defRPr sz="1200" b="1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21469884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lang="es-ES" dirty="0"/>
              <a:t>Script de pruebas</a:t>
            </a:r>
            <a:endParaRPr dirty="0"/>
          </a:p>
        </p:txBody>
      </p:sp>
      <p:sp>
        <p:nvSpPr>
          <p:cNvPr id="331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Webdriver</a:t>
            </a:r>
            <a:endParaRPr lang="es-ES" dirty="0"/>
          </a:p>
        </p:txBody>
      </p:sp>
      <p:sp>
        <p:nvSpPr>
          <p:cNvPr id="4" name="Subtitle 26">
            <a:extLst>
              <a:ext uri="{FF2B5EF4-FFF2-40B4-BE49-F238E27FC236}">
                <a16:creationId xmlns:a16="http://schemas.microsoft.com/office/drawing/2014/main" id="{C818F4BF-9C6C-4969-A4F2-9959071742C4}"/>
              </a:ext>
            </a:extLst>
          </p:cNvPr>
          <p:cNvSpPr>
            <a:spLocks noGrp="1"/>
          </p:cNvSpPr>
          <p:nvPr/>
        </p:nvSpPr>
        <p:spPr bwMode="auto">
          <a:xfrm>
            <a:off x="381000" y="982569"/>
            <a:ext cx="11430000" cy="489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ct val="1000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538163" indent="-263525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811213" indent="-271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085850" indent="-27305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350963" indent="-263525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18081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6pPr>
            <a:lvl7pPr marL="22653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7pPr>
            <a:lvl8pPr marL="27225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8pPr>
            <a:lvl9pPr marL="31797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ES" sz="1600" dirty="0" err="1"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latin typeface="Arial" panose="020B0604020202020204" pitchFamily="34" charset="0"/>
                <a:cs typeface="Arial" panose="020B0604020202020204" pitchFamily="34" charset="0"/>
              </a:rPr>
              <a:t>WebDriver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es un </a:t>
            </a:r>
            <a:r>
              <a:rPr lang="es-ES" sz="1600" dirty="0" err="1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de automatización que permite ejecutar pruebas sobre diferentes navegadores y sistemas operativos. </a:t>
            </a:r>
          </a:p>
          <a:p>
            <a:pPr marL="0" indent="0">
              <a:buNone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Trabaja exclusivamente sobre plataformas webs y </a:t>
            </a:r>
            <a:r>
              <a:rPr lang="es-ES" sz="1600" dirty="0" err="1">
                <a:latin typeface="Arial" panose="020B0604020202020204" pitchFamily="34" charset="0"/>
                <a:cs typeface="Arial" panose="020B0604020202020204" pitchFamily="34" charset="0"/>
              </a:rPr>
              <a:t>moviles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con lo cual no es valido para plataformas de escritorio.</a:t>
            </a:r>
          </a:p>
          <a:p>
            <a:pPr marL="0" indent="0">
              <a:buNone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Soporta varios lenguajes</a:t>
            </a:r>
            <a:r>
              <a:rPr lang="es-ES" sz="1600" dirty="0"/>
              <a:t>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C#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Ruby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Pearl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801155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sz="1600" b="0" kern="0" dirty="0">
                <a:solidFill>
                  <a:schemeClr val="tx1"/>
                </a:solidFill>
              </a:rPr>
              <a:t>Comandos más empleados del API de </a:t>
            </a:r>
            <a:r>
              <a:rPr lang="es-ES" sz="1600" b="0" kern="0" dirty="0" err="1">
                <a:solidFill>
                  <a:schemeClr val="tx1"/>
                </a:solidFill>
              </a:rPr>
              <a:t>selenium</a:t>
            </a:r>
            <a:r>
              <a:rPr lang="es-ES" sz="1600" b="0" kern="0" dirty="0">
                <a:solidFill>
                  <a:schemeClr val="tx1"/>
                </a:solidFill>
              </a:rPr>
              <a:t> </a:t>
            </a:r>
            <a:r>
              <a:rPr lang="es-ES" sz="1600" b="0" kern="0" dirty="0" err="1">
                <a:solidFill>
                  <a:schemeClr val="tx1"/>
                </a:solidFill>
              </a:rPr>
              <a:t>WebDriver</a:t>
            </a:r>
            <a:endParaRPr lang="es-ES" sz="1600" b="0" kern="0" dirty="0">
              <a:solidFill>
                <a:schemeClr val="tx1"/>
              </a:solidFill>
            </a:endParaRPr>
          </a:p>
        </p:txBody>
      </p:sp>
      <p:sp>
        <p:nvSpPr>
          <p:cNvPr id="7" name="Subtitle 26">
            <a:extLst>
              <a:ext uri="{FF2B5EF4-FFF2-40B4-BE49-F238E27FC236}">
                <a16:creationId xmlns:a16="http://schemas.microsoft.com/office/drawing/2014/main" id="{C818F4BF-9C6C-4969-A4F2-9959071742C4}"/>
              </a:ext>
            </a:extLst>
          </p:cNvPr>
          <p:cNvSpPr>
            <a:spLocks noGrp="1"/>
          </p:cNvSpPr>
          <p:nvPr/>
        </p:nvSpPr>
        <p:spPr bwMode="auto">
          <a:xfrm>
            <a:off x="381000" y="1086685"/>
            <a:ext cx="11430000" cy="489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ct val="1000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538163" indent="-263525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811213" indent="-271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085850" indent="-27305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350963" indent="-263525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18081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6pPr>
            <a:lvl7pPr marL="22653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7pPr>
            <a:lvl8pPr marL="27225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8pPr>
            <a:lvl9pPr marL="3179763" indent="-263525" algn="l" rtl="0" fontAlgn="base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•"/>
              <a:defRPr sz="1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En términos generales podemos clasificar los comandos de </a:t>
            </a:r>
            <a:r>
              <a:rPr lang="es-ES" sz="1600" dirty="0" err="1"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 como</a:t>
            </a:r>
            <a:r>
              <a:rPr lang="es-ES" sz="1600" dirty="0"/>
              <a:t>:</a:t>
            </a:r>
          </a:p>
          <a:p>
            <a:pPr marL="0" indent="0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sz="1400" dirty="0"/>
          </a:p>
          <a:p>
            <a:pPr marL="0" indent="0">
              <a:buNone/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Analizaremos el top 7 de los comandos más utilizados:</a:t>
            </a:r>
          </a:p>
          <a:p>
            <a:pPr marL="0" indent="0">
              <a:buNone/>
            </a:pPr>
            <a:endParaRPr lang="es-ES" sz="1400" dirty="0"/>
          </a:p>
        </p:txBody>
      </p:sp>
      <p:pic>
        <p:nvPicPr>
          <p:cNvPr id="8" name="Picture 1">
            <a:extLst>
              <a:ext uri="{FF2B5EF4-FFF2-40B4-BE49-F238E27FC236}">
                <a16:creationId xmlns:a16="http://schemas.microsoft.com/office/drawing/2014/main" id="{54F5CB7E-46A0-4CDF-A22C-9C9B1F8CF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972" y="1497625"/>
            <a:ext cx="3572348" cy="2183905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5A60C1C0-ADD8-4ED2-B8E9-F51C735D0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718" y="4174509"/>
            <a:ext cx="5878707" cy="23570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Selenium </a:t>
            </a:r>
            <a:r>
              <a:rPr lang="es-ES" dirty="0" err="1"/>
              <a:t>Webdriver</a:t>
            </a:r>
            <a:r>
              <a:rPr lang="es-ES" dirty="0"/>
              <a:t> nos permite elegir el navegador que queremos usar para automatizar el script.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b="1" dirty="0"/>
              <a:t>Chrome: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driver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s-ES" sz="1800" b="1" i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ES" sz="1800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ChromeDriver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/>
              <a:t>Firefox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driver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s-ES" sz="1800" b="1" i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ES" sz="1800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FirefoxDriver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/>
              <a:t>Edge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driver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s-ES" sz="1800" b="1" i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ES" sz="1800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EdgeDriver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/>
              <a:t>IE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driver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s-ES" sz="1800" b="1" i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ES" sz="1800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InternetExplorerDriver</a:t>
            </a:r>
            <a:r>
              <a:rPr lang="es-ES" sz="1800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();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Inicialización de navegadores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278996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Los siguientes comandos son usados para acceder a diferentes </a:t>
            </a:r>
            <a:r>
              <a:rPr lang="es-ES" dirty="0" err="1"/>
              <a:t>url</a:t>
            </a:r>
            <a:r>
              <a:rPr lang="es-ES"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b="1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get</a:t>
            </a:r>
            <a:r>
              <a:rPr lang="es-ES" b="1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(</a:t>
            </a:r>
            <a:r>
              <a:rPr lang="es-ES" b="1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String</a:t>
            </a:r>
            <a:r>
              <a:rPr lang="es-ES" b="1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s-ES" b="1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args</a:t>
            </a:r>
            <a:r>
              <a:rPr lang="es-ES" b="1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El comando de </a:t>
            </a:r>
            <a:r>
              <a:rPr lang="es-ES" dirty="0" err="1"/>
              <a:t>Selenium</a:t>
            </a:r>
            <a:r>
              <a:rPr lang="es-ES" dirty="0"/>
              <a:t> anterior abre una nueva ventana del navegador y navega a la URL especificada. El comando acepta un único parámetro de tipo cadena, que suele ser la URL de la aplicación que se está probando.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</a:t>
            </a:r>
            <a:r>
              <a:rPr lang="es-ES" sz="1800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s-ES" sz="1800" i="1" dirty="0">
                <a:solidFill>
                  <a:srgbClr val="2A00FF"/>
                </a:solidFill>
                <a:latin typeface="Courier New" panose="02070309020205020404" pitchFamily="49" charset="0"/>
              </a:rPr>
              <a:t>"https://www.google.com/"</a:t>
            </a:r>
            <a:r>
              <a:rPr lang="es-ES" sz="1800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getCurrentUrl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Como sugiere el nombre, este comando de </a:t>
            </a:r>
            <a:r>
              <a:rPr lang="es-ES" dirty="0" err="1"/>
              <a:t>Selenium</a:t>
            </a:r>
            <a:r>
              <a:rPr lang="es-ES" dirty="0"/>
              <a:t> nos da la URL de la página cargada actualmente en el navegador.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String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 </a:t>
            </a: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url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 = </a:t>
            </a: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driver.getCurrentUrl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79603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2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900"/>
              </a:spcBef>
              <a:buSzTx/>
              <a:buNone/>
              <a:defRPr sz="1600" b="1" u="sng"/>
            </a:pPr>
            <a:r>
              <a:rPr dirty="0"/>
              <a:t>Selenium IDE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Selenium es un conjunto de </a:t>
            </a:r>
            <a:r>
              <a:rPr dirty="0" err="1"/>
              <a:t>herramientas</a:t>
            </a:r>
            <a:r>
              <a:rPr dirty="0"/>
              <a:t> de software </a:t>
            </a:r>
            <a:r>
              <a:rPr dirty="0" err="1"/>
              <a:t>diferentes</a:t>
            </a:r>
            <a:r>
              <a:rPr dirty="0"/>
              <a:t>, </a:t>
            </a:r>
            <a:r>
              <a:rPr dirty="0" err="1"/>
              <a:t>cada</a:t>
            </a:r>
            <a:r>
              <a:rPr dirty="0"/>
              <a:t> una con un </a:t>
            </a:r>
            <a:r>
              <a:rPr dirty="0" err="1"/>
              <a:t>enfoque</a:t>
            </a:r>
            <a:r>
              <a:rPr dirty="0"/>
              <a:t> </a:t>
            </a:r>
            <a:r>
              <a:rPr dirty="0" err="1"/>
              <a:t>diferente</a:t>
            </a:r>
            <a:r>
              <a:rPr dirty="0"/>
              <a:t> para </a:t>
            </a:r>
            <a:r>
              <a:rPr dirty="0" err="1"/>
              <a:t>soportar</a:t>
            </a:r>
            <a:r>
              <a:rPr dirty="0"/>
              <a:t> la </a:t>
            </a:r>
            <a:r>
              <a:rPr dirty="0" err="1"/>
              <a:t>automatización</a:t>
            </a:r>
            <a:r>
              <a:rPr dirty="0"/>
              <a:t> de </a:t>
            </a:r>
            <a:r>
              <a:rPr dirty="0" err="1"/>
              <a:t>pruebas</a:t>
            </a:r>
            <a:r>
              <a:rPr dirty="0"/>
              <a:t>. </a:t>
            </a:r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La </a:t>
            </a:r>
            <a:r>
              <a:rPr dirty="0" err="1"/>
              <a:t>mayoría</a:t>
            </a:r>
            <a:r>
              <a:rPr dirty="0"/>
              <a:t> de los </a:t>
            </a:r>
            <a:r>
              <a:rPr dirty="0" err="1"/>
              <a:t>ingenieros</a:t>
            </a:r>
            <a:r>
              <a:rPr dirty="0"/>
              <a:t> de control de </a:t>
            </a:r>
            <a:r>
              <a:rPr dirty="0" err="1"/>
              <a:t>calidad</a:t>
            </a:r>
            <a:r>
              <a:rPr dirty="0"/>
              <a:t> de Selenium se </a:t>
            </a:r>
            <a:r>
              <a:rPr dirty="0" err="1"/>
              <a:t>centran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una o dos </a:t>
            </a:r>
            <a:r>
              <a:rPr dirty="0" err="1"/>
              <a:t>herramientas</a:t>
            </a:r>
            <a:r>
              <a:rPr dirty="0"/>
              <a:t> que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satisfacen</a:t>
            </a:r>
            <a:r>
              <a:rPr dirty="0"/>
              <a:t> las </a:t>
            </a:r>
            <a:r>
              <a:rPr dirty="0" err="1"/>
              <a:t>necesidades</a:t>
            </a:r>
            <a:r>
              <a:rPr dirty="0"/>
              <a:t> de </a:t>
            </a:r>
            <a:r>
              <a:rPr dirty="0" err="1"/>
              <a:t>su</a:t>
            </a:r>
            <a:r>
              <a:rPr dirty="0"/>
              <a:t> </a:t>
            </a:r>
            <a:r>
              <a:rPr dirty="0" err="1"/>
              <a:t>proyecto</a:t>
            </a:r>
            <a:r>
              <a:rPr dirty="0"/>
              <a:t>, sin embargo, </a:t>
            </a:r>
            <a:r>
              <a:rPr dirty="0" err="1"/>
              <a:t>aprender</a:t>
            </a:r>
            <a:r>
              <a:rPr dirty="0"/>
              <a:t> </a:t>
            </a:r>
            <a:r>
              <a:rPr dirty="0" err="1"/>
              <a:t>todas</a:t>
            </a:r>
            <a:r>
              <a:rPr dirty="0"/>
              <a:t> las </a:t>
            </a:r>
            <a:r>
              <a:rPr dirty="0" err="1"/>
              <a:t>herramientas</a:t>
            </a:r>
            <a:r>
              <a:rPr dirty="0"/>
              <a:t> le </a:t>
            </a:r>
            <a:r>
              <a:rPr dirty="0" err="1"/>
              <a:t>dará</a:t>
            </a:r>
            <a:r>
              <a:rPr dirty="0"/>
              <a:t> </a:t>
            </a:r>
            <a:r>
              <a:rPr dirty="0" err="1"/>
              <a:t>muchas</a:t>
            </a:r>
            <a:r>
              <a:rPr dirty="0"/>
              <a:t> </a:t>
            </a:r>
            <a:r>
              <a:rPr dirty="0" err="1"/>
              <a:t>opciones</a:t>
            </a:r>
            <a:r>
              <a:rPr dirty="0"/>
              <a:t> </a:t>
            </a:r>
            <a:r>
              <a:rPr dirty="0" err="1"/>
              <a:t>diferentes</a:t>
            </a:r>
            <a:r>
              <a:rPr dirty="0"/>
              <a:t> para </a:t>
            </a:r>
            <a:r>
              <a:rPr dirty="0" err="1"/>
              <a:t>abordar</a:t>
            </a:r>
            <a:r>
              <a:rPr dirty="0"/>
              <a:t> </a:t>
            </a:r>
            <a:r>
              <a:rPr dirty="0" err="1"/>
              <a:t>diferentes</a:t>
            </a:r>
            <a:r>
              <a:rPr dirty="0"/>
              <a:t> </a:t>
            </a:r>
            <a:r>
              <a:rPr dirty="0" err="1"/>
              <a:t>problemas</a:t>
            </a:r>
            <a:r>
              <a:rPr dirty="0"/>
              <a:t> de </a:t>
            </a:r>
            <a:r>
              <a:rPr dirty="0" err="1"/>
              <a:t>automatización</a:t>
            </a:r>
            <a:r>
              <a:rPr dirty="0"/>
              <a:t> de </a:t>
            </a:r>
            <a:r>
              <a:rPr dirty="0" err="1"/>
              <a:t>pruebas</a:t>
            </a:r>
            <a:r>
              <a:rPr dirty="0"/>
              <a:t>.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/>
              <a:t>El conjunto </a:t>
            </a:r>
            <a:r>
              <a:rPr dirty="0" err="1"/>
              <a:t>completo</a:t>
            </a:r>
            <a:r>
              <a:rPr dirty="0"/>
              <a:t> de </a:t>
            </a:r>
            <a:r>
              <a:rPr dirty="0" err="1"/>
              <a:t>herramientas</a:t>
            </a:r>
            <a:r>
              <a:rPr dirty="0"/>
              <a:t> da </a:t>
            </a:r>
            <a:r>
              <a:rPr dirty="0" err="1"/>
              <a:t>como</a:t>
            </a:r>
            <a:r>
              <a:rPr dirty="0"/>
              <a:t> </a:t>
            </a:r>
            <a:r>
              <a:rPr dirty="0" err="1"/>
              <a:t>resultado</a:t>
            </a:r>
            <a:r>
              <a:rPr dirty="0"/>
              <a:t> un </a:t>
            </a:r>
            <a:r>
              <a:rPr dirty="0" err="1"/>
              <a:t>amplio</a:t>
            </a:r>
            <a:r>
              <a:rPr dirty="0"/>
              <a:t> conjunto de </a:t>
            </a:r>
            <a:r>
              <a:rPr dirty="0" err="1"/>
              <a:t>funciones</a:t>
            </a:r>
            <a:r>
              <a:rPr dirty="0"/>
              <a:t> de </a:t>
            </a:r>
            <a:r>
              <a:rPr dirty="0" err="1"/>
              <a:t>prueba</a:t>
            </a:r>
            <a:r>
              <a:rPr dirty="0"/>
              <a:t> </a:t>
            </a:r>
            <a:r>
              <a:rPr dirty="0" err="1"/>
              <a:t>específicamente</a:t>
            </a:r>
            <a:r>
              <a:rPr dirty="0"/>
              <a:t> </a:t>
            </a:r>
            <a:r>
              <a:rPr dirty="0" err="1"/>
              <a:t>orientadas</a:t>
            </a:r>
            <a:r>
              <a:rPr dirty="0"/>
              <a:t> a las </a:t>
            </a:r>
            <a:r>
              <a:rPr dirty="0" err="1"/>
              <a:t>necesidades</a:t>
            </a:r>
            <a:r>
              <a:rPr dirty="0"/>
              <a:t> de </a:t>
            </a:r>
            <a:r>
              <a:rPr dirty="0" err="1"/>
              <a:t>prueba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web de </a:t>
            </a:r>
            <a:r>
              <a:rPr dirty="0" err="1"/>
              <a:t>todo</a:t>
            </a:r>
            <a:r>
              <a:rPr dirty="0"/>
              <a:t> </a:t>
            </a:r>
            <a:r>
              <a:rPr dirty="0" err="1"/>
              <a:t>tipo</a:t>
            </a:r>
            <a:r>
              <a:rPr dirty="0"/>
              <a:t>. Una de las </a:t>
            </a:r>
            <a:r>
              <a:rPr dirty="0" err="1"/>
              <a:t>características</a:t>
            </a:r>
            <a:r>
              <a:rPr dirty="0"/>
              <a:t> clave de Selenium es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soporte</a:t>
            </a:r>
            <a:r>
              <a:rPr dirty="0"/>
              <a:t> para </a:t>
            </a:r>
            <a:r>
              <a:rPr dirty="0" err="1"/>
              <a:t>ejecutar</a:t>
            </a:r>
            <a:r>
              <a:rPr dirty="0"/>
              <a:t> sus </a:t>
            </a:r>
            <a:r>
              <a:rPr dirty="0" err="1"/>
              <a:t>pruebas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múltiples</a:t>
            </a:r>
            <a:r>
              <a:rPr dirty="0"/>
              <a:t> </a:t>
            </a:r>
            <a:r>
              <a:rPr dirty="0" err="1"/>
              <a:t>plataformas</a:t>
            </a:r>
            <a:r>
              <a:rPr dirty="0"/>
              <a:t> de </a:t>
            </a:r>
            <a:r>
              <a:rPr dirty="0" err="1"/>
              <a:t>navegador</a:t>
            </a:r>
            <a:r>
              <a:rPr dirty="0"/>
              <a:t>.</a:t>
            </a:r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23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Proposito</a:t>
            </a:r>
          </a:p>
        </p:txBody>
      </p:sp>
      <p:grpSp>
        <p:nvGrpSpPr>
          <p:cNvPr id="237" name="Group 8"/>
          <p:cNvGrpSpPr/>
          <p:nvPr/>
        </p:nvGrpSpPr>
        <p:grpSpPr>
          <a:xfrm>
            <a:off x="1929427" y="2597985"/>
            <a:ext cx="7822860" cy="1108805"/>
            <a:chOff x="0" y="0"/>
            <a:chExt cx="7822859" cy="1108804"/>
          </a:xfrm>
        </p:grpSpPr>
        <p:pic>
          <p:nvPicPr>
            <p:cNvPr id="231" name="Picture 9" descr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148" y="0"/>
              <a:ext cx="676276" cy="6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2" name="Picture 10" descr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26648" y="9525"/>
              <a:ext cx="657226" cy="657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3" name="Picture 11" descr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99493" y="0"/>
              <a:ext cx="657226" cy="6572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4" name="TextBox 12"/>
            <p:cNvSpPr txBox="1"/>
            <p:nvPr/>
          </p:nvSpPr>
          <p:spPr>
            <a:xfrm>
              <a:off x="0" y="666750"/>
              <a:ext cx="1022057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IDE</a:t>
              </a:r>
            </a:p>
          </p:txBody>
        </p:sp>
        <p:sp>
          <p:nvSpPr>
            <p:cNvPr id="235" name="TextBox 13"/>
            <p:cNvSpPr txBox="1"/>
            <p:nvPr/>
          </p:nvSpPr>
          <p:spPr>
            <a:xfrm>
              <a:off x="2808481" y="666748"/>
              <a:ext cx="1693555" cy="2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WebDriver</a:t>
              </a:r>
            </a:p>
          </p:txBody>
        </p:sp>
        <p:sp>
          <p:nvSpPr>
            <p:cNvPr id="236" name="TextBox 14"/>
            <p:cNvSpPr txBox="1"/>
            <p:nvPr/>
          </p:nvSpPr>
          <p:spPr>
            <a:xfrm>
              <a:off x="6617076" y="666750"/>
              <a:ext cx="1205784" cy="264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t>Selenium Grid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b="1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getTitle</a:t>
            </a:r>
            <a:r>
              <a:rPr lang="es-ES" b="1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Si desea recuperar el título de la página web actualmente abierta, puede usar el comando anterior.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String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 j = </a:t>
            </a: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driver.getTitle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getPageSource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El comando anterior lo ayudará a obtener la fuente de la última página cargada y también a verificar si un contenido en particular está presente o no mediante el uso del método </a:t>
            </a:r>
            <a:r>
              <a:rPr lang="es-ES" dirty="0" err="1"/>
              <a:t>contains</a:t>
            </a:r>
            <a:r>
              <a:rPr lang="es-ES"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String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 j=</a:t>
            </a: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driver.getPageSource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sz="2000" b="0" i="0" dirty="0">
              <a:solidFill>
                <a:srgbClr val="000000"/>
              </a:solidFill>
              <a:effectLst/>
              <a:latin typeface="Monaco"/>
            </a:endParaRP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527841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navigate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().</a:t>
            </a: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to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Crea una nueva ventana del navegador con una nueva página web. Toma un parámetro de cadena y devuelve un valor nulo..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Driver.navigate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().</a:t>
            </a: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to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(“http://google.com”) ;</a:t>
            </a:r>
            <a:endParaRPr lang="es-ES" sz="1800" i="1" dirty="0">
              <a:solidFill>
                <a:srgbClr val="0000C0"/>
              </a:solidFill>
              <a:latin typeface="Courier New" panose="02070309020205020404" pitchFamily="49" charset="0"/>
            </a:endParaRPr>
          </a:p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refresh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Si desea probar cómo reacciona la página al actualizarse, puede usar el comando anterior para actualizar la ventana actual.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driver.navigate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().</a:t>
            </a: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refresh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7219011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algn="l" fontAlgn="base">
              <a:buNone/>
            </a:pP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back()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Atrás es una acción de navegación de uso común que puede lograr usando este comando para volver a la página anterior que visitó.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driver.navigate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().back();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forward()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Similar a atrás, la acción de avance también es una acción de navegación ampliamente utilizada. Entonces puede usar el comando anterior para redirigir a la página en la que estaba antes de hacer clic en el botón Atrás.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driver.navigate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().forward 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382377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close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El comando </a:t>
            </a:r>
            <a:r>
              <a:rPr lang="es-ES" dirty="0" err="1"/>
              <a:t>close</a:t>
            </a:r>
            <a:r>
              <a:rPr lang="es-ES" dirty="0"/>
              <a:t>() se utiliza para cerrar la ventana del navegador controlada por </a:t>
            </a:r>
            <a:r>
              <a:rPr lang="es-ES" dirty="0" err="1"/>
              <a:t>WebDriver</a:t>
            </a:r>
            <a:r>
              <a:rPr lang="es-ES" dirty="0"/>
              <a:t> actualmente abierta. Si la ventana actual es la única ventana activa en </a:t>
            </a:r>
            <a:r>
              <a:rPr lang="es-ES" dirty="0" err="1"/>
              <a:t>WebDriver</a:t>
            </a:r>
            <a:r>
              <a:rPr lang="es-ES" dirty="0"/>
              <a:t>, el navegador también se </a:t>
            </a:r>
            <a:r>
              <a:rPr lang="es-ES" dirty="0" err="1"/>
              <a:t>cerrará.</a:t>
            </a:r>
            <a:r>
              <a:rPr lang="es-ES" u="sng" dirty="0" err="1"/>
              <a:t>Sintaxis</a:t>
            </a:r>
            <a:r>
              <a:rPr lang="es-ES" u="sng" dirty="0"/>
              <a:t>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driver.close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quit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Hay una distinción menor entre los métodos </a:t>
            </a:r>
            <a:r>
              <a:rPr lang="es-ES" dirty="0" err="1"/>
              <a:t>quit</a:t>
            </a:r>
            <a:r>
              <a:rPr lang="es-ES" dirty="0"/>
              <a:t>() y </a:t>
            </a:r>
            <a:r>
              <a:rPr lang="es-ES" dirty="0" err="1"/>
              <a:t>close</a:t>
            </a:r>
            <a:r>
              <a:rPr lang="es-ES" dirty="0"/>
              <a:t>(). El método </a:t>
            </a:r>
            <a:r>
              <a:rPr lang="es-ES" dirty="0" err="1"/>
              <a:t>quit</a:t>
            </a:r>
            <a:r>
              <a:rPr lang="es-ES" dirty="0"/>
              <a:t>() finaliza todas las instancias abiertas del navegador, mientras que el método </a:t>
            </a:r>
            <a:r>
              <a:rPr lang="es-ES" dirty="0" err="1"/>
              <a:t>close</a:t>
            </a:r>
            <a:r>
              <a:rPr lang="es-ES" dirty="0"/>
              <a:t>() finaliza solo la instancia actual del navegador.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driver.quit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56288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close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El comando </a:t>
            </a:r>
            <a:r>
              <a:rPr lang="es-ES" dirty="0" err="1"/>
              <a:t>close</a:t>
            </a:r>
            <a:r>
              <a:rPr lang="es-ES" dirty="0"/>
              <a:t>() se utiliza para cerrar la ventana del navegador controlada por </a:t>
            </a:r>
            <a:r>
              <a:rPr lang="es-ES" dirty="0" err="1"/>
              <a:t>WebDriver</a:t>
            </a:r>
            <a:r>
              <a:rPr lang="es-ES" dirty="0"/>
              <a:t> actualmente abierta. Si la ventana actual es la única ventana activa en </a:t>
            </a:r>
            <a:r>
              <a:rPr lang="es-ES" dirty="0" err="1"/>
              <a:t>WebDriver</a:t>
            </a:r>
            <a:r>
              <a:rPr lang="es-ES" dirty="0"/>
              <a:t>, el navegador también se cerrará.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driver.close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quit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Hay una distinción menor entre los métodos </a:t>
            </a:r>
            <a:r>
              <a:rPr lang="es-ES" dirty="0" err="1"/>
              <a:t>quit</a:t>
            </a:r>
            <a:r>
              <a:rPr lang="es-ES" dirty="0"/>
              <a:t>() y </a:t>
            </a:r>
            <a:r>
              <a:rPr lang="es-ES" dirty="0" err="1"/>
              <a:t>close</a:t>
            </a:r>
            <a:r>
              <a:rPr lang="es-ES" dirty="0"/>
              <a:t>(). El método </a:t>
            </a:r>
            <a:r>
              <a:rPr lang="es-ES" dirty="0" err="1"/>
              <a:t>quit</a:t>
            </a:r>
            <a:r>
              <a:rPr lang="es-ES" dirty="0"/>
              <a:t>() finaliza todas las instancias abiertas del navegador, mientras que el método </a:t>
            </a:r>
            <a:r>
              <a:rPr lang="es-ES" dirty="0" err="1"/>
              <a:t>close</a:t>
            </a:r>
            <a:r>
              <a:rPr lang="es-ES" dirty="0"/>
              <a:t>() finaliza solo la instancia actual del navegador.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u="sng" dirty="0"/>
              <a:t>Sintaxis: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driver.quit</a:t>
            </a:r>
            <a:r>
              <a:rPr 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3123367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fontAlgn="base">
              <a:buNone/>
            </a:pPr>
            <a:r>
              <a:rPr lang="es-ES" sz="20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Web </a:t>
            </a:r>
            <a:r>
              <a:rPr lang="es-ES" sz="2000" b="1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Elements</a:t>
            </a:r>
            <a:r>
              <a:rPr lang="es-ES" sz="20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1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Commands</a:t>
            </a:r>
            <a:endParaRPr lang="es-ES" sz="2000" b="1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 fontAlgn="base">
              <a:buNone/>
            </a:pPr>
            <a:r>
              <a:rPr lang="es-ES" sz="1600" dirty="0" err="1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WebElements</a:t>
            </a:r>
            <a:r>
              <a:rPr lang="es-E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es parte integral de la automatización de scripts de prueba.</a:t>
            </a:r>
          </a:p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click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Hacer clic en el sitio indicado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u="sng" dirty="0"/>
              <a:t>Sintaxis:</a:t>
            </a:r>
          </a:p>
          <a:p>
            <a:pPr marL="0" lvl="0" indent="0" eaLnBrk="0" fontAlgn="base" hangingPunct="0">
              <a:spcBef>
                <a:spcPts val="1900"/>
              </a:spcBef>
              <a:buSzTx/>
              <a:buNone/>
              <a:defRPr sz="1600"/>
            </a:pP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driver.findElement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</a:t>
            </a: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By.xpath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("//</a:t>
            </a: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div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//input[@id='search']")).click(); </a:t>
            </a:r>
          </a:p>
          <a:p>
            <a:pPr marL="0" indent="0" algn="l" fontAlgn="base">
              <a:buNone/>
            </a:pPr>
            <a:r>
              <a:rPr lang="es-ES" sz="1600" b="1" dirty="0" err="1">
                <a:solidFill>
                  <a:srgbClr val="333333"/>
                </a:solidFill>
                <a:latin typeface="Open Sans" panose="020B0604020202020204" pitchFamily="34" charset="0"/>
              </a:rPr>
              <a:t>sendKeys</a:t>
            </a:r>
            <a:r>
              <a:rPr lang="es-ES" sz="1600" b="1" dirty="0">
                <a:solidFill>
                  <a:srgbClr val="333333"/>
                </a:solidFill>
                <a:latin typeface="Open Sans" panose="020B0604020202020204" pitchFamily="34" charset="0"/>
              </a:rPr>
              <a:t>()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Hay una distinción menor entre los métodos </a:t>
            </a:r>
            <a:r>
              <a:rPr lang="es-ES" dirty="0" err="1"/>
              <a:t>quit</a:t>
            </a:r>
            <a:r>
              <a:rPr lang="es-ES" dirty="0"/>
              <a:t>() y </a:t>
            </a:r>
            <a:r>
              <a:rPr lang="es-ES" dirty="0" err="1"/>
              <a:t>close</a:t>
            </a:r>
            <a:r>
              <a:rPr lang="es-ES" dirty="0"/>
              <a:t>(). El método </a:t>
            </a:r>
            <a:r>
              <a:rPr lang="es-ES" dirty="0" err="1"/>
              <a:t>quit</a:t>
            </a:r>
            <a:r>
              <a:rPr lang="es-ES" dirty="0"/>
              <a:t>() finaliza todas las instancias abiertas del navegador, mientras que el método </a:t>
            </a:r>
            <a:r>
              <a:rPr lang="es-ES" dirty="0" err="1"/>
              <a:t>close</a:t>
            </a:r>
            <a:r>
              <a:rPr lang="es-ES" dirty="0"/>
              <a:t>() finaliza solo la instancia actual del navegador.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1600" u="sng" dirty="0"/>
              <a:t>Sintaxis:</a:t>
            </a:r>
          </a:p>
          <a:p>
            <a:pPr marL="0" lvl="0" indent="0" eaLnBrk="0" fontAlgn="base" hangingPunct="0">
              <a:spcBef>
                <a:spcPts val="1900"/>
              </a:spcBef>
              <a:buSzTx/>
              <a:buNone/>
              <a:defRPr sz="1600"/>
            </a:pP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driver.findElement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</a:t>
            </a:r>
            <a:r>
              <a:rPr lang="es-ES" altLang="es-ES" sz="1800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By.xpath</a:t>
            </a:r>
            <a:r>
              <a:rPr lang="es-ES" altLang="es-ES" sz="1800" i="1" dirty="0">
                <a:solidFill>
                  <a:srgbClr val="0000C0"/>
                </a:solidFill>
                <a:latin typeface="Courier New" panose="02070309020205020404" pitchFamily="49" charset="0"/>
              </a:rPr>
              <a:t>("//input[@id='id_q']")).sendKeys("fresher");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sz="1600" u="sng"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Comandos de </a:t>
            </a:r>
            <a:r>
              <a:rPr lang="es-ES" dirty="0" err="1"/>
              <a:t>navegaión</a:t>
            </a:r>
            <a:endParaRPr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890C81E-8852-2FFA-F718-1C4F0D8EF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900" b="0" i="0" u="none" strike="noStrike" cap="none" normalizeH="0" baseline="0">
                <a:ln>
                  <a:noFill/>
                </a:ln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104 / 5,000</a:t>
            </a:r>
            <a:endParaRPr kumimoji="0" lang="es-ES" altLang="es-E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Resultados de traducción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17E7A-874A-F607-40CA-79B63BBD8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Ingresar texto en un cuadro de texto es una de las funcionalidades básicas y puede hacerlo usando este comando.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13386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tradicionalmente provee 8 estrategias de localización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/>
          </a:p>
          <a:p>
            <a:pPr marL="0" indent="0">
              <a:buSzTx/>
              <a:buNone/>
              <a:defRPr sz="1600"/>
            </a:pPr>
            <a:endParaRPr/>
          </a:p>
        </p:txBody>
      </p:sp>
      <p:sp>
        <p:nvSpPr>
          <p:cNvPr id="36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Localización de elementos Web</a:t>
            </a:r>
          </a:p>
        </p:txBody>
      </p:sp>
      <p:pic>
        <p:nvPicPr>
          <p:cNvPr id="3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45" y="1812408"/>
            <a:ext cx="9486582" cy="370928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0387340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66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Dado que existen diferentes tipos de </a:t>
            </a:r>
            <a:r>
              <a:rPr lang="es-ES" dirty="0" err="1"/>
              <a:t>Asserts</a:t>
            </a:r>
            <a:r>
              <a:rPr lang="es-ES" dirty="0"/>
              <a:t> (</a:t>
            </a:r>
            <a:r>
              <a:rPr lang="es-ES" dirty="0" err="1"/>
              <a:t>Soft</a:t>
            </a:r>
            <a:r>
              <a:rPr lang="es-ES" dirty="0"/>
              <a:t> </a:t>
            </a:r>
            <a:r>
              <a:rPr lang="es-ES" dirty="0" err="1"/>
              <a:t>Assert</a:t>
            </a:r>
            <a:r>
              <a:rPr lang="es-ES" dirty="0"/>
              <a:t> y </a:t>
            </a:r>
            <a:r>
              <a:rPr lang="es-ES" dirty="0" err="1"/>
              <a:t>Hard</a:t>
            </a:r>
            <a:r>
              <a:rPr lang="es-ES" dirty="0"/>
              <a:t> </a:t>
            </a:r>
            <a:r>
              <a:rPr lang="es-ES" dirty="0" err="1"/>
              <a:t>Assert</a:t>
            </a:r>
            <a:r>
              <a:rPr lang="es-ES" dirty="0"/>
              <a:t>), es esencial elegir el </a:t>
            </a:r>
            <a:r>
              <a:rPr lang="es-ES" dirty="0" err="1"/>
              <a:t>Assert</a:t>
            </a:r>
            <a:r>
              <a:rPr lang="es-ES" dirty="0"/>
              <a:t> más adecuado en función del diseño de las pruebas de </a:t>
            </a:r>
            <a:r>
              <a:rPr lang="es-ES" dirty="0" err="1"/>
              <a:t>Selenium</a:t>
            </a:r>
            <a:r>
              <a:rPr lang="es-ES" dirty="0"/>
              <a:t> </a:t>
            </a:r>
            <a:r>
              <a:rPr lang="es-ES" dirty="0" err="1"/>
              <a:t>WebDriver</a:t>
            </a:r>
            <a:r>
              <a:rPr lang="es-ES" dirty="0"/>
              <a:t>.</a:t>
            </a:r>
          </a:p>
          <a:p>
            <a:pPr>
              <a:buSzTx/>
              <a:defRPr sz="1600"/>
            </a:pPr>
            <a:r>
              <a:rPr lang="es-ES" b="1" dirty="0" err="1"/>
              <a:t>Hard</a:t>
            </a:r>
            <a:r>
              <a:rPr lang="es-ES" b="1" dirty="0"/>
              <a:t> </a:t>
            </a:r>
            <a:r>
              <a:rPr lang="es-ES" b="1" dirty="0" err="1"/>
              <a:t>Asserts</a:t>
            </a:r>
            <a:r>
              <a:rPr lang="es-ES" b="1" dirty="0"/>
              <a:t> </a:t>
            </a:r>
            <a:r>
              <a:rPr lang="es-ES" dirty="0"/>
              <a:t>se utilizan cuando desea detener la ejecución del script de prueba (o método de prueba) cuando la condición de afirmación no coincide con el resultado esperado.</a:t>
            </a:r>
          </a:p>
          <a:p>
            <a:pPr>
              <a:buSzTx/>
              <a:defRPr sz="1600"/>
            </a:pPr>
            <a:r>
              <a:rPr lang="es-ES" b="1" dirty="0" err="1"/>
              <a:t>Soft</a:t>
            </a:r>
            <a:r>
              <a:rPr lang="es-ES" b="1" dirty="0"/>
              <a:t> </a:t>
            </a:r>
            <a:r>
              <a:rPr lang="es-ES" b="1" dirty="0" err="1"/>
              <a:t>Asserts</a:t>
            </a:r>
            <a:r>
              <a:rPr lang="es-ES" b="1" dirty="0"/>
              <a:t> </a:t>
            </a:r>
            <a:r>
              <a:rPr lang="es-ES" dirty="0"/>
              <a:t>se utilizan cuando no es necesario detener el script de prueba (o el método de prueba) cuando la condición de afirmación no cumple con el resultado esperado.</a:t>
            </a: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67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Instrucciones de verificación</a:t>
            </a:r>
          </a:p>
        </p:txBody>
      </p:sp>
    </p:spTree>
    <p:extLst>
      <p:ext uri="{BB962C8B-B14F-4D97-AF65-F5344CB8AC3E}">
        <p14:creationId xmlns:p14="http://schemas.microsoft.com/office/powerpoint/2010/main" val="2520512293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7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En </a:t>
            </a:r>
            <a:r>
              <a:rPr lang="es-ES" dirty="0" err="1"/>
              <a:t>Selenium</a:t>
            </a:r>
            <a:r>
              <a:rPr lang="es-ES" dirty="0"/>
              <a:t> es posible definir perfiles de usuario en los distintos navegadores soportados. 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En el caso de Chrome necesitamos identificar la ruta donde se guarda la </a:t>
            </a:r>
            <a:r>
              <a:rPr lang="es-ES" dirty="0" err="1"/>
              <a:t>info</a:t>
            </a:r>
            <a:r>
              <a:rPr lang="es-ES" dirty="0"/>
              <a:t> del usuario y añadir un directorio con el nuevo </a:t>
            </a:r>
            <a:r>
              <a:rPr lang="es-ES" dirty="0" err="1"/>
              <a:t>profile</a:t>
            </a:r>
            <a:r>
              <a:rPr lang="es-ES" dirty="0"/>
              <a:t>.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71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Profiles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56828AC-F532-3C96-5A7F-35DFE0D2C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6" y="2129553"/>
            <a:ext cx="10445077" cy="83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33943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7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En </a:t>
            </a:r>
            <a:r>
              <a:rPr lang="es-ES" dirty="0" err="1"/>
              <a:t>Selenium</a:t>
            </a:r>
            <a:r>
              <a:rPr lang="es-ES" dirty="0"/>
              <a:t> es posible definir perfiles de usuario en los distintos navegadores soportados. 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En el caso de Firefox, escribir en la barra de navegación “</a:t>
            </a:r>
            <a:r>
              <a:rPr lang="es-ES" dirty="0" err="1"/>
              <a:t>about:profiles</a:t>
            </a:r>
            <a:r>
              <a:rPr lang="es-ES" dirty="0"/>
              <a:t>” y crear un nuevo perfil de navegación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71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Profiles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202E12-0B42-AD50-4942-0E414C00E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252" y="2433993"/>
            <a:ext cx="5270643" cy="28052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2B22076-49A1-DEF2-227C-AE663ADB5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590" y="3191040"/>
            <a:ext cx="5495896" cy="129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2687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0" name="Subtitle 26"/>
          <p:cNvSpPr txBox="1">
            <a:spLocks noGrp="1"/>
          </p:cNvSpPr>
          <p:nvPr>
            <p:ph type="body" idx="1"/>
          </p:nvPr>
        </p:nvSpPr>
        <p:spPr>
          <a:xfrm>
            <a:off x="251790" y="1055369"/>
            <a:ext cx="11688420" cy="5491482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484631">
              <a:spcBef>
                <a:spcPts val="1000"/>
              </a:spcBef>
              <a:buSzTx/>
              <a:buNone/>
              <a:defRPr sz="847"/>
            </a:pPr>
            <a:r>
              <a:rPr sz="1600" dirty="0"/>
              <a:t>Selenium-Grid </a:t>
            </a:r>
            <a:r>
              <a:rPr sz="1600" dirty="0" err="1"/>
              <a:t>permite</a:t>
            </a:r>
            <a:r>
              <a:rPr sz="1600" dirty="0"/>
              <a:t> que la </a:t>
            </a:r>
            <a:r>
              <a:rPr sz="1600" dirty="0" err="1"/>
              <a:t>solución</a:t>
            </a:r>
            <a:r>
              <a:rPr sz="1600" dirty="0"/>
              <a:t> Selenium RC o WebDriver </a:t>
            </a:r>
            <a:r>
              <a:rPr sz="1600" dirty="0" err="1"/>
              <a:t>escalen</a:t>
            </a:r>
            <a:r>
              <a:rPr sz="1600" dirty="0"/>
              <a:t> para conjuntos de </a:t>
            </a:r>
            <a:r>
              <a:rPr sz="1600" dirty="0" err="1"/>
              <a:t>pruebas</a:t>
            </a:r>
            <a:r>
              <a:rPr sz="1600" dirty="0"/>
              <a:t> </a:t>
            </a:r>
            <a:r>
              <a:rPr sz="1600" dirty="0" err="1"/>
              <a:t>grandes</a:t>
            </a:r>
            <a:r>
              <a:rPr sz="1600" dirty="0"/>
              <a:t> y para conjuntos de </a:t>
            </a:r>
            <a:r>
              <a:rPr sz="1600" dirty="0" err="1"/>
              <a:t>pruebas</a:t>
            </a:r>
            <a:r>
              <a:rPr sz="1600" dirty="0"/>
              <a:t> que </a:t>
            </a:r>
            <a:r>
              <a:rPr sz="1600" dirty="0" err="1"/>
              <a:t>deben</a:t>
            </a:r>
            <a:r>
              <a:rPr sz="1600" dirty="0"/>
              <a:t> </a:t>
            </a:r>
            <a:r>
              <a:rPr sz="1600" dirty="0" err="1"/>
              <a:t>ejecutarse</a:t>
            </a:r>
            <a:r>
              <a:rPr sz="1600" dirty="0"/>
              <a:t> </a:t>
            </a:r>
            <a:r>
              <a:rPr sz="1600" dirty="0" err="1"/>
              <a:t>en</a:t>
            </a:r>
            <a:r>
              <a:rPr sz="1600" dirty="0"/>
              <a:t> </a:t>
            </a:r>
            <a:r>
              <a:rPr sz="1600" dirty="0" err="1"/>
              <a:t>múltiples</a:t>
            </a:r>
            <a:r>
              <a:rPr sz="1600" dirty="0"/>
              <a:t> </a:t>
            </a:r>
            <a:r>
              <a:rPr sz="1600" dirty="0" err="1"/>
              <a:t>entornos</a:t>
            </a:r>
            <a:r>
              <a:rPr sz="1600" dirty="0"/>
              <a:t>. 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lang="es-ES"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1000"/>
              </a:spcBef>
              <a:buSzTx/>
              <a:buNone/>
              <a:defRPr sz="847"/>
            </a:pPr>
            <a:endParaRPr sz="1600" dirty="0"/>
          </a:p>
          <a:p>
            <a:pPr marL="0" indent="0" defTabSz="484631">
              <a:spcBef>
                <a:spcPts val="800"/>
              </a:spcBef>
              <a:buSzTx/>
              <a:buNone/>
              <a:defRPr sz="847"/>
            </a:pPr>
            <a:endParaRPr sz="1600" dirty="0"/>
          </a:p>
          <a:p>
            <a:pPr marL="0" indent="0" defTabSz="242315">
              <a:spcBef>
                <a:spcPts val="1000"/>
              </a:spcBef>
              <a:buSzTx/>
              <a:buNone/>
              <a:defRPr sz="847"/>
            </a:pPr>
            <a:r>
              <a:rPr sz="1600" dirty="0"/>
              <a:t>.</a:t>
            </a:r>
          </a:p>
        </p:txBody>
      </p:sp>
      <p:sp>
        <p:nvSpPr>
          <p:cNvPr id="242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Proposito</a:t>
            </a:r>
          </a:p>
        </p:txBody>
      </p:sp>
      <p:pic>
        <p:nvPicPr>
          <p:cNvPr id="6" name="Picture 2" descr="Picture 2">
            <a:extLst>
              <a:ext uri="{FF2B5EF4-FFF2-40B4-BE49-F238E27FC236}">
                <a16:creationId xmlns:a16="http://schemas.microsoft.com/office/drawing/2014/main" id="{30272645-6ABD-471E-9A3C-D7223683A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4" y="2258745"/>
            <a:ext cx="5387239" cy="373247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6B2795E-B83F-476C-8184-9547D34F2D51}"/>
              </a:ext>
            </a:extLst>
          </p:cNvPr>
          <p:cNvSpPr txBox="1"/>
          <p:nvPr/>
        </p:nvSpPr>
        <p:spPr>
          <a:xfrm>
            <a:off x="6400800" y="1933575"/>
            <a:ext cx="5267325" cy="43704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le permite ejecutar sus pruebas en paralelo, es decir, se pueden ejecutar diferentes pruebas al mismo tiempo en diferentes máquinas remotas. 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/>
              <a:t>Esto tiene dos ventajas. Primero, si tiene un conjunto de pruebas de gran tamaño, o un conjunto de pruebas de ejecución lenta, puede aumentar sustancialmente su rendimiento utilizando </a:t>
            </a: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para dividir su conjunto de pruebas para ejecutar diferentes pruebas al mismo tiempo utilizando esas diferentes máquinas.</a:t>
            </a:r>
          </a:p>
          <a:p>
            <a:pPr marL="0" indent="0" defTabSz="484631">
              <a:spcBef>
                <a:spcPts val="800"/>
              </a:spcBef>
              <a:buSzTx/>
              <a:buNone/>
              <a:defRPr sz="741"/>
            </a:pPr>
            <a:r>
              <a:rPr lang="es-ES" sz="1600" dirty="0"/>
              <a:t>Además, si debe ejecutar su conjunto de pruebas en múltiples entornos, puede tener diferentes máquinas remotas que admitan y ejecuten sus pruebas en ellos al mismo tiempo. En cada caso, </a:t>
            </a:r>
            <a:r>
              <a:rPr lang="es-ES" sz="1600" dirty="0" err="1"/>
              <a:t>Selenium</a:t>
            </a:r>
            <a:r>
              <a:rPr lang="es-ES" sz="1600" dirty="0"/>
              <a:t> </a:t>
            </a:r>
            <a:r>
              <a:rPr lang="es-ES" sz="1600" dirty="0" err="1"/>
              <a:t>Grid</a:t>
            </a:r>
            <a:r>
              <a:rPr lang="es-ES" sz="1600" dirty="0"/>
              <a:t> mejora en gran medida el tiempo que lleva ejecutar su suite haciendo uso del procesamiento paralelo.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7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Es posible extender las capacidades de </a:t>
            </a:r>
            <a:r>
              <a:rPr lang="es-ES" dirty="0" err="1"/>
              <a:t>reporting</a:t>
            </a:r>
            <a:r>
              <a:rPr lang="es-ES" dirty="0"/>
              <a:t> de </a:t>
            </a:r>
            <a:r>
              <a:rPr lang="es-ES" dirty="0" err="1"/>
              <a:t>Selenium</a:t>
            </a:r>
            <a:r>
              <a:rPr lang="es-ES" dirty="0"/>
              <a:t> utilizando librerías especializadas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75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Creación de informes de prueba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DD39A6B-0EEC-1402-0202-79276FE8E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02" y="1806428"/>
            <a:ext cx="2705334" cy="59441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9CE48B2-BF78-C8A2-78BA-381C31FCC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866" y="1684586"/>
            <a:ext cx="6622015" cy="497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73529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7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Informe generado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75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Creación de informes de prueba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69417B9-BA7E-89D7-ABE7-AA4F587E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87639"/>
            <a:ext cx="9976207" cy="4469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extBox 3"/>
          <p:cNvSpPr txBox="1"/>
          <p:nvPr/>
        </p:nvSpPr>
        <p:spPr>
          <a:xfrm>
            <a:off x="4291150" y="2917370"/>
            <a:ext cx="3566160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ANEXO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 (Comandos Selenium IDE)</a:t>
            </a:r>
          </a:p>
        </p:txBody>
      </p:sp>
      <p:sp>
        <p:nvSpPr>
          <p:cNvPr id="5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Los comandos son esencial en Selenium IDE. Estos pueden tener hasta un máximo de dos parámetros “target” y “value”. Dichos parámetros no se requieren todo el tiempo, esto dependerá del tipo de comando.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Comandos de Selenium IDE: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/>
              </a:rPr>
              <a:t>https://www.selenium.dev/selenium-ide/docs/en/api/commands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Ejecutar Selenium IDE desde la línea de comandos: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https://www.selenium.dev/selenium-ide/docs/en/introduction/command-line-runner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Configuración Selenium WebDriver</a:t>
            </a:r>
          </a:p>
        </p:txBody>
      </p:sp>
      <p:sp>
        <p:nvSpPr>
          <p:cNvPr id="330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dirty="0" err="1"/>
              <a:t>Copiar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código</a:t>
            </a:r>
            <a:r>
              <a:rPr dirty="0"/>
              <a:t> </a:t>
            </a:r>
            <a:r>
              <a:rPr dirty="0" err="1"/>
              <a:t>siguiente</a:t>
            </a:r>
            <a:r>
              <a:rPr dirty="0"/>
              <a:t> para </a:t>
            </a:r>
            <a:r>
              <a:rPr dirty="0" err="1"/>
              <a:t>comprobar</a:t>
            </a:r>
            <a:r>
              <a:rPr dirty="0"/>
              <a:t> </a:t>
            </a:r>
            <a:r>
              <a:rPr dirty="0" err="1"/>
              <a:t>qué</a:t>
            </a:r>
            <a:r>
              <a:rPr dirty="0"/>
              <a:t> google </a:t>
            </a:r>
            <a:r>
              <a:rPr dirty="0" err="1"/>
              <a:t>está</a:t>
            </a:r>
            <a:r>
              <a:rPr dirty="0"/>
              <a:t> disponible.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31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Configuración de secuencias de comandos de test en Eclipse</a:t>
            </a:r>
          </a:p>
        </p:txBody>
      </p:sp>
      <p:pic>
        <p:nvPicPr>
          <p:cNvPr id="3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0" y="1580989"/>
            <a:ext cx="6515101" cy="48006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30507500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Ejecución de dos secuencias de prueba.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5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Configuración</a:t>
            </a:r>
            <a:r>
              <a:rPr dirty="0"/>
              <a:t> de </a:t>
            </a:r>
            <a:r>
              <a:rPr dirty="0" err="1"/>
              <a:t>secuencias</a:t>
            </a:r>
            <a:r>
              <a:rPr dirty="0"/>
              <a:t> de </a:t>
            </a:r>
            <a:r>
              <a:rPr dirty="0" err="1"/>
              <a:t>comandos</a:t>
            </a:r>
            <a:r>
              <a:rPr dirty="0"/>
              <a:t> de test </a:t>
            </a:r>
            <a:r>
              <a:rPr dirty="0" err="1"/>
              <a:t>en</a:t>
            </a:r>
            <a:r>
              <a:rPr dirty="0"/>
              <a:t> Eclipse</a:t>
            </a:r>
          </a:p>
        </p:txBody>
      </p:sp>
      <p:pic>
        <p:nvPicPr>
          <p:cNvPr id="3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9" y="1507168"/>
            <a:ext cx="8477250" cy="5174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54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Cómo utilizar la misma instancia de navegador.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355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Configuración de secuencias de comandos de test en Eclipse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3F7EC87-0773-4871-945C-975015D90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12" y="1639981"/>
            <a:ext cx="5890770" cy="50829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/>
              <a:t>Scripts de </a:t>
            </a:r>
            <a:r>
              <a:rPr dirty="0" err="1"/>
              <a:t>pruebas</a:t>
            </a:r>
            <a:r>
              <a:rPr dirty="0"/>
              <a:t>.</a:t>
            </a:r>
          </a:p>
        </p:txBody>
      </p:sp>
      <p:sp>
        <p:nvSpPr>
          <p:cNvPr id="35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Localizar elemento por un identificador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</p:txBody>
      </p:sp>
      <p:sp>
        <p:nvSpPr>
          <p:cNvPr id="360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t>Localización de elementos Web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C889B6F-A261-4480-B311-FB65A52ED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90" y="1554758"/>
            <a:ext cx="6096528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45314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Scripts de pruebas.</a:t>
            </a:r>
          </a:p>
        </p:txBody>
      </p:sp>
      <p:sp>
        <p:nvSpPr>
          <p:cNvPr id="366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Las acciones es una interfaz que provee un alto nivel de interacción. </a:t>
            </a:r>
            <a:endParaRPr dirty="0"/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367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/>
              <a:t>Acciones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90A64D-A45A-484C-B88E-29CC464F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35" y="1527349"/>
            <a:ext cx="4809168" cy="51823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 (BDD)</a:t>
            </a:r>
          </a:p>
        </p:txBody>
      </p:sp>
      <p:sp>
        <p:nvSpPr>
          <p:cNvPr id="552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900"/>
              </a:spcBef>
              <a:buSzTx/>
              <a:buNone/>
              <a:defRPr sz="1600" b="1" u="sng"/>
            </a:pPr>
            <a:r>
              <a:t>Asunciones</a:t>
            </a:r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La principal ventaja es que </a:t>
            </a:r>
            <a:r>
              <a:rPr b="1"/>
              <a:t>todas las definiciones BDD se escriben en un idioma común</a:t>
            </a:r>
            <a:r>
              <a:t>. El principal objetivo es que </a:t>
            </a:r>
            <a:r>
              <a:rPr b="1"/>
              <a:t>el equipo describa los detalles de cómo se debe comportar la aplicación a desarrollar</a:t>
            </a:r>
            <a:r>
              <a:t>, y de esta forma será comprensible por todos.</a:t>
            </a:r>
          </a:p>
          <a:p>
            <a:pPr marL="0" indent="0" defTabSz="45720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En estas circunstancias, la </a:t>
            </a:r>
            <a:r>
              <a:rPr b="1"/>
              <a:t>BDD tiene la ventaja de que las pruebas unitarias se pueden escribir en un lenguaje común utilizado por todas las partes interesadas</a:t>
            </a:r>
            <a:r>
              <a:t>. Este acceso a una comunicación más clara y con la mínima jerga tecnológica, es probablemente la mayor ventaja del uso de BDD, lo que hace posible que la colaboración entre los equipos técnicos y no técnicos se ejecute con mayor eficiencia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Introducción</a:t>
            </a:r>
            <a:r>
              <a:rPr dirty="0"/>
              <a:t> a selenium</a:t>
            </a:r>
          </a:p>
        </p:txBody>
      </p:sp>
      <p:sp>
        <p:nvSpPr>
          <p:cNvPr id="24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Arquitectura de </a:t>
            </a:r>
            <a:r>
              <a:rPr lang="es-ES" dirty="0" err="1"/>
              <a:t>Selenium</a:t>
            </a:r>
            <a:r>
              <a:rPr lang="es-ES" dirty="0"/>
              <a:t> 3</a:t>
            </a:r>
            <a:r>
              <a:rPr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dirty="0"/>
          </a:p>
        </p:txBody>
      </p:sp>
      <p:sp>
        <p:nvSpPr>
          <p:cNvPr id="24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Proposito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A90067-82BE-4D7E-A439-C35A8D91B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894" y="2095321"/>
            <a:ext cx="7102455" cy="348264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55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90" y="1397555"/>
            <a:ext cx="10796020" cy="45015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58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631" y="2108419"/>
            <a:ext cx="7980034" cy="3522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Title 1"/>
          <p:cNvSpPr txBox="1">
            <a:spLocks noGrp="1"/>
          </p:cNvSpPr>
          <p:nvPr>
            <p:ph type="title"/>
          </p:nvPr>
        </p:nvSpPr>
        <p:spPr>
          <a:xfrm>
            <a:off x="1194092" y="58839"/>
            <a:ext cx="5729223" cy="369334"/>
          </a:xfrm>
          <a:prstGeom prst="rect">
            <a:avLst/>
          </a:prstGeom>
        </p:spPr>
        <p:txBody>
          <a:bodyPr/>
          <a:lstStyle/>
          <a:p>
            <a:r>
              <a:t>Anexo</a:t>
            </a:r>
          </a:p>
        </p:txBody>
      </p:sp>
      <p:pic>
        <p:nvPicPr>
          <p:cNvPr id="561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18" y="1070810"/>
            <a:ext cx="4107088" cy="5443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rPr dirty="0" err="1"/>
              <a:t>Introducción</a:t>
            </a:r>
            <a:r>
              <a:rPr dirty="0"/>
              <a:t> a selenium</a:t>
            </a:r>
          </a:p>
        </p:txBody>
      </p:sp>
      <p:sp>
        <p:nvSpPr>
          <p:cNvPr id="245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Arquitectura de </a:t>
            </a:r>
            <a:r>
              <a:rPr lang="es-ES" dirty="0" err="1"/>
              <a:t>selenium</a:t>
            </a:r>
            <a:r>
              <a:rPr lang="es-ES" dirty="0"/>
              <a:t> 4</a:t>
            </a:r>
            <a:r>
              <a:rPr dirty="0"/>
              <a:t>.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endParaRPr dirty="0"/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endParaRPr lang="es-ES"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lang="es-ES" dirty="0"/>
              <a:t>Dado que </a:t>
            </a:r>
            <a:r>
              <a:rPr lang="es-ES" dirty="0" err="1"/>
              <a:t>Selenium</a:t>
            </a:r>
            <a:r>
              <a:rPr lang="es-ES" dirty="0"/>
              <a:t> 4 es compatible con W3C </a:t>
            </a:r>
            <a:r>
              <a:rPr lang="es-ES" dirty="0" err="1"/>
              <a:t>WebDriver</a:t>
            </a:r>
            <a:r>
              <a:rPr lang="es-ES" dirty="0"/>
              <a:t>, ya no es necesaria la codificación y decodificación de la solicitud.</a:t>
            </a:r>
          </a:p>
        </p:txBody>
      </p:sp>
      <p:sp>
        <p:nvSpPr>
          <p:cNvPr id="246" name="1 Título"/>
          <p:cNvSpPr txBox="1"/>
          <p:nvPr/>
        </p:nvSpPr>
        <p:spPr>
          <a:xfrm>
            <a:off x="1194092" y="500677"/>
            <a:ext cx="5729223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dirty="0" err="1"/>
              <a:t>Proposito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167E4D-0D90-47C8-B0B6-1119AC27F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152" y="1713665"/>
            <a:ext cx="7383238" cy="376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303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IDE (Integrated Development Environment) es una herramienta de creación de prototipos para crear scripts de prueba. Es un complemento de Firefox y Chrome y proporciona una interfaz fácil de usar para desarrollar pruebas automatizadas. </a:t>
            </a:r>
          </a:p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t>Selenium IDE tiene una función de grabación, que registra las acciones del usuario a medida que se realizan y luego las exporta como un script reutilizable en uno de los muchos lenguajes de programación que luego se pueden ejecutar.</a:t>
            </a:r>
          </a:p>
          <a:p>
            <a:pPr marL="0" indent="0">
              <a:buSzTx/>
              <a:buNone/>
              <a:defRPr sz="1600"/>
            </a:pPr>
            <a:endParaRPr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t>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  <p:pic>
        <p:nvPicPr>
          <p:cNvPr id="251" name="Picture 15" descr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881" y="2785161"/>
            <a:ext cx="4884194" cy="3863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l" fontAlgn="base">
              <a:buNone/>
            </a:pPr>
            <a:r>
              <a:rPr lang="es-ES" sz="17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¿Cuáles son las limitaciones de </a:t>
            </a:r>
            <a:r>
              <a:rPr lang="es-ES" sz="17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7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podemos probar la aplicación de escritorio.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podemos probar servicios web.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Tenemos que usar bibliotecas y herramientas externas para realizar tareas como pruebas de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Frameworks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TestNG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JUnit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Lectura desde archivos externos (Apache POI para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excel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automatización de Captcha no es posible usando </a:t>
            </a:r>
            <a:r>
              <a:rPr lang="es-ES" sz="17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l" fontAlgn="base">
              <a:buNone/>
            </a:pPr>
            <a:r>
              <a:rPr lang="es-ES" sz="17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es compatible la carga de archivos.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48406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25"/>
          <p:cNvSpPr txBox="1">
            <a:spLocks noGrp="1"/>
          </p:cNvSpPr>
          <p:nvPr>
            <p:ph type="title"/>
          </p:nvPr>
        </p:nvSpPr>
        <p:spPr>
          <a:xfrm>
            <a:off x="1194093" y="58839"/>
            <a:ext cx="7302207" cy="369334"/>
          </a:xfrm>
          <a:prstGeom prst="rect">
            <a:avLst/>
          </a:prstGeom>
        </p:spPr>
        <p:txBody>
          <a:bodyPr/>
          <a:lstStyle>
            <a:lvl1pPr indent="36000">
              <a:lnSpc>
                <a:spcPct val="150000"/>
              </a:lnSpc>
              <a:defRPr sz="1600"/>
            </a:lvl1pPr>
          </a:lstStyle>
          <a:p>
            <a:r>
              <a:t>Introducción a selenium</a:t>
            </a:r>
          </a:p>
        </p:txBody>
      </p:sp>
      <p:sp>
        <p:nvSpPr>
          <p:cNvPr id="249" name="Subtitle 26"/>
          <p:cNvSpPr txBox="1">
            <a:spLocks noGrp="1"/>
          </p:cNvSpPr>
          <p:nvPr>
            <p:ph type="body" idx="1"/>
          </p:nvPr>
        </p:nvSpPr>
        <p:spPr>
          <a:xfrm>
            <a:off x="212035" y="1126434"/>
            <a:ext cx="11728175" cy="5420417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pPr marL="0" indent="0">
              <a:spcBef>
                <a:spcPts val="1900"/>
              </a:spcBef>
              <a:buSzTx/>
              <a:buNone/>
              <a:defRPr sz="1600"/>
            </a:pP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¿Qué tipos de pruebas automatizamos con </a:t>
            </a:r>
            <a:r>
              <a:rPr lang="es-ES" sz="64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funcionales (IU).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humo (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smoke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tests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regresión.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integración.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extremo a extremo (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6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basadas en datos.</a:t>
            </a:r>
          </a:p>
          <a:p>
            <a:pPr algn="l" fontAlgn="base"/>
            <a:endParaRPr lang="es-ES" sz="6400" b="0" i="0" dirty="0">
              <a:solidFill>
                <a:srgbClr val="110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 fontAlgn="base">
              <a:buNone/>
            </a:pP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¿Qué no hacemos con </a:t>
            </a:r>
            <a:r>
              <a:rPr lang="es-ES" sz="6400" b="1" i="0" dirty="0" err="1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es-ES" sz="6400" b="1" i="0" dirty="0">
                <a:solidFill>
                  <a:srgbClr val="110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Rendimiento, carga, pruebas de estrés, pruebas ad hoc manuales,</a:t>
            </a:r>
          </a:p>
          <a:p>
            <a:pPr algn="l" fontAlgn="base">
              <a:buFont typeface="Wingdings" panose="05000000000000000000" pitchFamily="2" charset="2"/>
              <a:buChar char="q"/>
            </a:pPr>
            <a:r>
              <a:rPr lang="es-ES" sz="6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Pruebas de bases de datos puras (si solo probamos la propia base de datos).</a:t>
            </a:r>
          </a:p>
          <a:p>
            <a:pPr marL="0" indent="0">
              <a:buSzTx/>
              <a:buNone/>
              <a:defRPr sz="1600"/>
            </a:pPr>
            <a:endParaRPr dirty="0"/>
          </a:p>
          <a:p>
            <a:pPr marL="0" indent="0" defTabSz="457200">
              <a:spcBef>
                <a:spcPts val="1900"/>
              </a:spcBef>
              <a:buSzTx/>
              <a:buNone/>
              <a:defRPr sz="1600"/>
            </a:pPr>
            <a:r>
              <a:rPr dirty="0"/>
              <a:t>.</a:t>
            </a:r>
          </a:p>
        </p:txBody>
      </p:sp>
      <p:sp>
        <p:nvSpPr>
          <p:cNvPr id="250" name="1 Título"/>
          <p:cNvSpPr txBox="1"/>
          <p:nvPr/>
        </p:nvSpPr>
        <p:spPr>
          <a:xfrm>
            <a:off x="1194092" y="476410"/>
            <a:ext cx="5729223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914400">
              <a:defRPr sz="1600"/>
            </a:lvl1pPr>
          </a:lstStyle>
          <a:p>
            <a:r>
              <a:rPr lang="es-ES" dirty="0" err="1"/>
              <a:t>Proposito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61942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Plantilla BSabadell">
  <a:themeElements>
    <a:clrScheme name="1_Plantilla BSabade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2D050"/>
      </a:accent1>
      <a:accent2>
        <a:srgbClr val="49711E"/>
      </a:accent2>
      <a:accent3>
        <a:srgbClr val="6DAA2D"/>
      </a:accent3>
      <a:accent4>
        <a:srgbClr val="D3ECB9"/>
      </a:accent4>
      <a:accent5>
        <a:srgbClr val="24380E"/>
      </a:accent5>
      <a:accent6>
        <a:srgbClr val="141F08"/>
      </a:accent6>
      <a:hlink>
        <a:srgbClr val="0000FF"/>
      </a:hlink>
      <a:folHlink>
        <a:srgbClr val="FF00FF"/>
      </a:folHlink>
    </a:clrScheme>
    <a:fontScheme name="1_Plantilla BSabadel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Plantilla BSabade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Plantilla BSabadell">
  <a:themeElements>
    <a:clrScheme name="1_Plantilla BSabade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2D050"/>
      </a:accent1>
      <a:accent2>
        <a:srgbClr val="49711E"/>
      </a:accent2>
      <a:accent3>
        <a:srgbClr val="6DAA2D"/>
      </a:accent3>
      <a:accent4>
        <a:srgbClr val="D3ECB9"/>
      </a:accent4>
      <a:accent5>
        <a:srgbClr val="24380E"/>
      </a:accent5>
      <a:accent6>
        <a:srgbClr val="141F08"/>
      </a:accent6>
      <a:hlink>
        <a:srgbClr val="0000FF"/>
      </a:hlink>
      <a:folHlink>
        <a:srgbClr val="FF00FF"/>
      </a:folHlink>
    </a:clrScheme>
    <a:fontScheme name="1_Plantilla BSabadel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Plantilla BSabade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2924</Words>
  <Application>Microsoft Office PowerPoint</Application>
  <PresentationFormat>Panorámica</PresentationFormat>
  <Paragraphs>389</Paragraphs>
  <Slides>52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52</vt:i4>
      </vt:variant>
    </vt:vector>
  </HeadingPairs>
  <TitlesOfParts>
    <vt:vector size="61" baseType="lpstr">
      <vt:lpstr>Arial</vt:lpstr>
      <vt:lpstr>Calibri</vt:lpstr>
      <vt:lpstr>Calibri Light</vt:lpstr>
      <vt:lpstr>Courier New</vt:lpstr>
      <vt:lpstr>Helvetica</vt:lpstr>
      <vt:lpstr>Monaco</vt:lpstr>
      <vt:lpstr>Open Sans</vt:lpstr>
      <vt:lpstr>Wingdings</vt:lpstr>
      <vt:lpstr>1_Plantilla BSabadell</vt:lpstr>
      <vt:lpstr>Presentación de PowerPoint</vt:lpstr>
      <vt:lpstr>Índice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Introducción a selenium</vt:lpstr>
      <vt:lpstr>Índice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Utilizando Selenium IDE</vt:lpstr>
      <vt:lpstr>Índice</vt:lpstr>
      <vt:lpstr>Configuración Selenium WebDriver</vt:lpstr>
      <vt:lpstr>Configuración Selenium WebDriver</vt:lpstr>
      <vt:lpstr>Configuración Selenium WebDriver</vt:lpstr>
      <vt:lpstr>Configuración Selenium WebDriver</vt:lpstr>
      <vt:lpstr>Índice</vt:lpstr>
      <vt:lpstr>Script de pruebas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Scripts de pruebas.</vt:lpstr>
      <vt:lpstr>Presentación de PowerPoint</vt:lpstr>
      <vt:lpstr>Anexo (Comandos Selenium IDE)</vt:lpstr>
      <vt:lpstr>Configuración Selenium WebDriver</vt:lpstr>
      <vt:lpstr>Scripts de pruebas.</vt:lpstr>
      <vt:lpstr>Scripts de pruebas.</vt:lpstr>
      <vt:lpstr>Scripts de pruebas.</vt:lpstr>
      <vt:lpstr>Scripts de pruebas.</vt:lpstr>
      <vt:lpstr>Anexo (BDD)</vt:lpstr>
      <vt:lpstr>Anexo</vt:lpstr>
      <vt:lpstr>Anexo</vt:lpstr>
      <vt:lpstr>Anexo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Yensi Navarro Mevil</cp:lastModifiedBy>
  <cp:revision>20</cp:revision>
  <dcterms:modified xsi:type="dcterms:W3CDTF">2022-11-30T07:46:59Z</dcterms:modified>
</cp:coreProperties>
</file>